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0" r:id="rId5"/>
    <p:sldId id="261" r:id="rId6"/>
    <p:sldId id="262" r:id="rId7"/>
    <p:sldId id="258" r:id="rId8"/>
    <p:sldId id="264" r:id="rId9"/>
    <p:sldId id="265" r:id="rId10"/>
    <p:sldId id="266" r:id="rId11"/>
  </p:sldIdLst>
  <p:sldSz cx="12192000" cy="6858000"/>
  <p:notesSz cx="6858000" cy="9144000"/>
  <p:embeddedFontLst>
    <p:embeddedFont>
      <p:font typeface="Aldhabi" pitchFamily="2" charset="-78"/>
      <p:regular r:id="rId12"/>
    </p:embeddedFont>
    <p:embeddedFont>
      <p:font typeface="Roboto" charset="0"/>
      <p:regular r:id="rId13"/>
      <p:bold r:id="rId14"/>
    </p:embeddedFont>
    <p:embeddedFont>
      <p:font typeface="Calibri" pitchFamily="34" charset="0"/>
      <p:regular r:id="rId15"/>
      <p:bold r:id="rId16"/>
      <p:italic r:id="rId17"/>
      <p:boldItalic r:id="rId18"/>
    </p:embeddedFont>
    <p:embeddedFont>
      <p:font typeface="Calibri Light" pitchFamily="34" charset="0"/>
      <p:regular r:id="rId19"/>
      <p:italic r:id="rId20"/>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00ADEF"/>
    <a:srgbClr val="BBDDDE"/>
    <a:srgbClr val="1A31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11" autoAdjust="0"/>
    <p:restoredTop sz="90772"/>
  </p:normalViewPr>
  <p:slideViewPr>
    <p:cSldViewPr snapToObjects="1" showGuides="1">
      <p:cViewPr varScale="1">
        <p:scale>
          <a:sx n="66" d="100"/>
          <a:sy n="66" d="100"/>
        </p:scale>
        <p:origin x="-390" y="-114"/>
      </p:cViewPr>
      <p:guideLst>
        <p:guide orient="horz" pos="2160"/>
        <p:guide pos="3840"/>
      </p:guideLst>
    </p:cSldViewPr>
  </p:slideViewPr>
  <p:notesTextViewPr>
    <p:cViewPr>
      <p:scale>
        <a:sx n="1" d="1"/>
        <a:sy n="1" d="1"/>
      </p:scale>
      <p:origin x="0" y="0"/>
    </p:cViewPr>
  </p:notesTextViewPr>
  <p:gridSpacing cx="57607" cy="57607"/>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Ref idx="1002">
        <a:schemeClr val="bg1"/>
      </p:bgRef>
    </p:bg>
    <p:spTree>
      <p:nvGrpSpPr>
        <p:cNvPr id="1" name=""/>
        <p:cNvGrpSpPr/>
        <p:nvPr/>
      </p:nvGrpSpPr>
      <p:grpSpPr>
        <a:xfrm>
          <a:off x="0" y="0"/>
          <a:ext cx="0" cy="0"/>
          <a:chOff x="0" y="0"/>
          <a:chExt cx="0" cy="0"/>
        </a:xfrm>
      </p:grpSpPr>
      <p:sp>
        <p:nvSpPr>
          <p:cNvPr id="11" name="color1_shape2"/>
          <p:cNvSpPr/>
          <p:nvPr userDrawn="1"/>
        </p:nvSpPr>
        <p:spPr>
          <a:xfrm>
            <a:off x="4123078" y="0"/>
            <a:ext cx="8064980" cy="6858000"/>
          </a:xfrm>
          <a:prstGeom prst="parallelogram">
            <a:avLst>
              <a:gd name="adj" fmla="val 53571"/>
            </a:avLst>
          </a:prstGeom>
          <a:solidFill>
            <a:srgbClr val="BBD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hidden_shape"/>
          <p:cNvSpPr/>
          <p:nvPr userDrawn="1"/>
        </p:nvSpPr>
        <p:spPr>
          <a:xfrm>
            <a:off x="0" y="943429"/>
            <a:ext cx="12192000" cy="3695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7" name="color1_shape1"/>
          <p:cNvCxnSpPr/>
          <p:nvPr userDrawn="1"/>
        </p:nvCxnSpPr>
        <p:spPr>
          <a:xfrm>
            <a:off x="1084191" y="2579409"/>
            <a:ext cx="3629241" cy="0"/>
          </a:xfrm>
          <a:prstGeom prst="line">
            <a:avLst/>
          </a:prstGeom>
          <a:ln w="38100">
            <a:solidFill>
              <a:srgbClr val="BBDDDE"/>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a:xfrm>
            <a:off x="998006" y="1312055"/>
            <a:ext cx="6768597" cy="1191323"/>
          </a:xfrm>
          <a:prstGeom prst="rect">
            <a:avLst/>
          </a:prstGeom>
        </p:spPr>
        <p:txBody>
          <a:bodyPr anchor="ctr"/>
          <a:lstStyle>
            <a:lvl1pPr>
              <a:defRPr lang="ru-RU" sz="3600" b="1" kern="1200" cap="none" baseline="0" dirty="0">
                <a:solidFill>
                  <a:srgbClr val="000000"/>
                </a:solidFill>
                <a:latin typeface="Roboto" panose="02000000000000000000" pitchFamily="2" charset="0"/>
                <a:ea typeface="Roboto" panose="02000000000000000000" pitchFamily="2" charset="0"/>
                <a:cs typeface="Roboto" panose="02000000000000000000" pitchFamily="2" charset="0"/>
              </a:defRPr>
            </a:lvl1pPr>
          </a:lstStyle>
          <a:p>
            <a:r>
              <a:rPr lang="en-US" dirty="0" smtClean="0"/>
              <a:t>Presentation name</a:t>
            </a:r>
            <a:endParaRPr lang="ru-RU" dirty="0"/>
          </a:p>
        </p:txBody>
      </p:sp>
      <p:sp>
        <p:nvSpPr>
          <p:cNvPr id="8" name="subtitle"/>
          <p:cNvSpPr>
            <a:spLocks noGrp="1"/>
          </p:cNvSpPr>
          <p:nvPr>
            <p:ph type="subTitle" idx="1" hasCustomPrompt="1"/>
          </p:nvPr>
        </p:nvSpPr>
        <p:spPr>
          <a:xfrm>
            <a:off x="998005" y="2694151"/>
            <a:ext cx="9677400" cy="1080491"/>
          </a:xfrm>
          <a:prstGeom prst="rect">
            <a:avLst/>
          </a:prstGeom>
        </p:spPr>
        <p:txBody>
          <a:bodyPr anchor="ctr"/>
          <a:lstStyle>
            <a:lvl1pPr marL="0" indent="0" algn="l">
              <a:buNone/>
              <a:defRPr lang="ru-RU" sz="2800" kern="1200" dirty="0">
                <a:solidFill>
                  <a:srgbClr val="000000"/>
                </a:solidFill>
                <a:latin typeface="Roboto" panose="02000000000000000000" pitchFamily="2" charset="0"/>
                <a:ea typeface="Roboto" panose="02000000000000000000" pitchFamily="2" charset="0"/>
                <a:cs typeface="Roboto"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Subtitle text here</a:t>
            </a:r>
            <a:endParaRPr lang="ru-RU" dirty="0"/>
          </a:p>
        </p:txBody>
      </p:sp>
      <p:pic>
        <p:nvPicPr>
          <p:cNvPr id="10" name="logo" descr="E:\Live3\Artrange\Projects\Slider\Branding\Logo\logo_екфтызукуте-0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02658" y="6366957"/>
            <a:ext cx="969256" cy="32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190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2" name="color1_shape1"/>
          <p:cNvSpPr/>
          <p:nvPr userDrawn="1"/>
        </p:nvSpPr>
        <p:spPr>
          <a:xfrm>
            <a:off x="4123078" y="0"/>
            <a:ext cx="8064980" cy="6858000"/>
          </a:xfrm>
          <a:prstGeom prst="parallelogram">
            <a:avLst>
              <a:gd name="adj" fmla="val 53571"/>
            </a:avLst>
          </a:prstGeom>
          <a:solidFill>
            <a:srgbClr val="BBD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hidden_shape"/>
          <p:cNvSpPr/>
          <p:nvPr userDrawn="1"/>
        </p:nvSpPr>
        <p:spPr>
          <a:xfrm>
            <a:off x="0" y="491043"/>
            <a:ext cx="12192000" cy="5953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p:cNvSpPr>
            <a:spLocks noGrp="1"/>
          </p:cNvSpPr>
          <p:nvPr>
            <p:ph type="title" hasCustomPrompt="1"/>
          </p:nvPr>
        </p:nvSpPr>
        <p:spPr>
          <a:xfrm>
            <a:off x="838200" y="619437"/>
            <a:ext cx="10526545" cy="793317"/>
          </a:xfrm>
          <a:prstGeom prst="rect">
            <a:avLst/>
          </a:prstGeom>
        </p:spPr>
        <p:txBody>
          <a:bodyPr anchor="ctr"/>
          <a:lstStyle>
            <a:lvl1pPr>
              <a:defRPr lang="ru-RU" sz="3600" b="1" kern="1200" cap="none" baseline="0" dirty="0">
                <a:solidFill>
                  <a:srgbClr val="000000"/>
                </a:solidFill>
                <a:latin typeface="Roboto" panose="02000000000000000000" pitchFamily="2" charset="0"/>
                <a:ea typeface="Roboto" panose="02000000000000000000" pitchFamily="2" charset="0"/>
                <a:cs typeface="Roboto" panose="02000000000000000000" pitchFamily="2" charset="0"/>
              </a:defRPr>
            </a:lvl1pPr>
          </a:lstStyle>
          <a:p>
            <a:r>
              <a:rPr lang="en-US" dirty="0" smtClean="0"/>
              <a:t>Title</a:t>
            </a:r>
            <a:endParaRPr lang="ru-RU" dirty="0"/>
          </a:p>
        </p:txBody>
      </p:sp>
      <p:sp>
        <p:nvSpPr>
          <p:cNvPr id="13" name="text"/>
          <p:cNvSpPr>
            <a:spLocks noGrp="1"/>
          </p:cNvSpPr>
          <p:nvPr>
            <p:ph type="body" sz="quarter" idx="14" hasCustomPrompt="1"/>
          </p:nvPr>
        </p:nvSpPr>
        <p:spPr>
          <a:xfrm>
            <a:off x="838200" y="1536508"/>
            <a:ext cx="10526545" cy="4657628"/>
          </a:xfrm>
          <a:prstGeom prst="rect">
            <a:avLst/>
          </a:prstGeom>
        </p:spPr>
        <p:txBody>
          <a:bodyPr>
            <a:normAutofit/>
          </a:bodyPr>
          <a:lstStyle>
            <a:lvl1pPr marL="0" indent="0" algn="l" defTabSz="914400" rtl="0" eaLnBrk="1" latinLnBrk="0" hangingPunct="1">
              <a:lnSpc>
                <a:spcPct val="90000"/>
              </a:lnSpc>
              <a:spcBef>
                <a:spcPct val="0"/>
              </a:spcBef>
              <a:buNone/>
              <a:defRPr lang="ru-RU" sz="2800" kern="1200" dirty="0">
                <a:solidFill>
                  <a:srgbClr val="000000"/>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smtClean="0"/>
              <a:t>Title</a:t>
            </a:r>
            <a:endParaRPr lang="ru-RU" dirty="0"/>
          </a:p>
        </p:txBody>
      </p:sp>
      <p:pic>
        <p:nvPicPr>
          <p:cNvPr id="7" name="logo" descr="E:\Live3\Artrange\Projects\Slider\Branding\Logo\logo_екфтызукуте-0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02658" y="6366957"/>
            <a:ext cx="969256" cy="32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6581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ro_text">
    <p:spTree>
      <p:nvGrpSpPr>
        <p:cNvPr id="1" name=""/>
        <p:cNvGrpSpPr/>
        <p:nvPr/>
      </p:nvGrpSpPr>
      <p:grpSpPr>
        <a:xfrm>
          <a:off x="0" y="0"/>
          <a:ext cx="0" cy="0"/>
          <a:chOff x="0" y="0"/>
          <a:chExt cx="0" cy="0"/>
        </a:xfrm>
      </p:grpSpPr>
      <p:sp>
        <p:nvSpPr>
          <p:cNvPr id="12" name="color1_shape1"/>
          <p:cNvSpPr/>
          <p:nvPr userDrawn="1"/>
        </p:nvSpPr>
        <p:spPr>
          <a:xfrm>
            <a:off x="0" y="0"/>
            <a:ext cx="12188058" cy="6858000"/>
          </a:xfrm>
          <a:prstGeom prst="parallelogram">
            <a:avLst>
              <a:gd name="adj" fmla="val 53571"/>
            </a:avLst>
          </a:prstGeom>
          <a:solidFill>
            <a:srgbClr val="BBD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
          <p:cNvSpPr>
            <a:spLocks noGrp="1"/>
          </p:cNvSpPr>
          <p:nvPr>
            <p:ph type="body" sz="quarter" idx="13" hasCustomPrompt="1"/>
          </p:nvPr>
        </p:nvSpPr>
        <p:spPr>
          <a:xfrm>
            <a:off x="1994956" y="2174826"/>
            <a:ext cx="8191142" cy="2636742"/>
          </a:xfrm>
          <a:prstGeom prst="rect">
            <a:avLst/>
          </a:prstGeom>
        </p:spPr>
        <p:txBody>
          <a:bodyPr anchor="ctr">
            <a:normAutofit/>
          </a:bodyPr>
          <a:lstStyle>
            <a:lvl1pPr marL="0" indent="0" algn="ctr" defTabSz="914400" rtl="0" eaLnBrk="1" latinLnBrk="0" hangingPunct="1">
              <a:lnSpc>
                <a:spcPct val="90000"/>
              </a:lnSpc>
              <a:spcBef>
                <a:spcPct val="0"/>
              </a:spcBef>
              <a:buNone/>
              <a:defRPr lang="ru-RU" sz="3200" b="1" kern="1200" cap="all" baseline="0" dirty="0">
                <a:solidFill>
                  <a:srgbClr val="000000"/>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smtClean="0"/>
              <a:t>Hero text </a:t>
            </a:r>
            <a:endParaRPr lang="ru-RU" dirty="0"/>
          </a:p>
        </p:txBody>
      </p:sp>
      <p:pic>
        <p:nvPicPr>
          <p:cNvPr id="5" name="logo" descr="E:\Live3\Artrange\Projects\Slider\Branding\Logo\logo_екфтызукуте-0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02658" y="6366957"/>
            <a:ext cx="969256" cy="32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7631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picture">
    <p:spTree>
      <p:nvGrpSpPr>
        <p:cNvPr id="1" name=""/>
        <p:cNvGrpSpPr/>
        <p:nvPr/>
      </p:nvGrpSpPr>
      <p:grpSpPr>
        <a:xfrm>
          <a:off x="0" y="0"/>
          <a:ext cx="0" cy="0"/>
          <a:chOff x="0" y="0"/>
          <a:chExt cx="0" cy="0"/>
        </a:xfrm>
      </p:grpSpPr>
      <p:sp>
        <p:nvSpPr>
          <p:cNvPr id="14" name="color1_shape1"/>
          <p:cNvSpPr/>
          <p:nvPr userDrawn="1"/>
        </p:nvSpPr>
        <p:spPr>
          <a:xfrm>
            <a:off x="4123078" y="0"/>
            <a:ext cx="8064980" cy="6858000"/>
          </a:xfrm>
          <a:prstGeom prst="parallelogram">
            <a:avLst>
              <a:gd name="adj" fmla="val 53571"/>
            </a:avLst>
          </a:prstGeom>
          <a:solidFill>
            <a:srgbClr val="BBD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hidden_shape"/>
          <p:cNvSpPr/>
          <p:nvPr userDrawn="1"/>
        </p:nvSpPr>
        <p:spPr>
          <a:xfrm>
            <a:off x="0" y="491042"/>
            <a:ext cx="12192000" cy="5818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p:cNvSpPr>
            <a:spLocks noGrp="1"/>
          </p:cNvSpPr>
          <p:nvPr>
            <p:ph type="title" hasCustomPrompt="1"/>
          </p:nvPr>
        </p:nvSpPr>
        <p:spPr>
          <a:xfrm>
            <a:off x="6089399" y="1060521"/>
            <a:ext cx="5493000" cy="793317"/>
          </a:xfrm>
          <a:prstGeom prst="rect">
            <a:avLst/>
          </a:prstGeom>
        </p:spPr>
        <p:txBody>
          <a:bodyPr/>
          <a:lstStyle>
            <a:lvl1pPr>
              <a:defRPr lang="ru-RU" sz="3600" b="1" kern="1200" cap="none" baseline="0" dirty="0">
                <a:solidFill>
                  <a:srgbClr val="000000"/>
                </a:solidFill>
                <a:latin typeface="Roboto" panose="02000000000000000000" pitchFamily="2" charset="0"/>
                <a:ea typeface="Roboto" panose="02000000000000000000" pitchFamily="2" charset="0"/>
                <a:cs typeface="Roboto" panose="02000000000000000000" pitchFamily="2" charset="0"/>
              </a:defRPr>
            </a:lvl1pPr>
          </a:lstStyle>
          <a:p>
            <a:r>
              <a:rPr lang="en-US" dirty="0" smtClean="0"/>
              <a:t>Title</a:t>
            </a:r>
            <a:endParaRPr lang="ru-RU" dirty="0"/>
          </a:p>
        </p:txBody>
      </p:sp>
      <p:sp>
        <p:nvSpPr>
          <p:cNvPr id="12" name="text"/>
          <p:cNvSpPr>
            <a:spLocks noGrp="1"/>
          </p:cNvSpPr>
          <p:nvPr>
            <p:ph type="body" sz="quarter" idx="12" hasCustomPrompt="1"/>
          </p:nvPr>
        </p:nvSpPr>
        <p:spPr>
          <a:xfrm>
            <a:off x="6096000" y="2046433"/>
            <a:ext cx="5530272" cy="4262918"/>
          </a:xfrm>
          <a:prstGeom prst="rect">
            <a:avLst/>
          </a:prstGeom>
        </p:spPr>
        <p:txBody>
          <a:bodyPr/>
          <a:lstStyle>
            <a:lvl1pPr marL="0" indent="0">
              <a:buFont typeface="Wingdings" panose="05000000000000000000" pitchFamily="2" charset="2"/>
              <a:buNone/>
              <a:defRPr lang="ru-RU" sz="2800" kern="1200" dirty="0">
                <a:solidFill>
                  <a:srgbClr val="000000"/>
                </a:solidFill>
                <a:latin typeface="Roboto" panose="02000000000000000000" pitchFamily="2" charset="0"/>
                <a:ea typeface="Roboto" panose="02000000000000000000" pitchFamily="2" charset="0"/>
                <a:cs typeface="Roboto" panose="02000000000000000000" pitchFamily="2" charset="0"/>
              </a:defRPr>
            </a:lvl1pPr>
            <a:lvl2pPr>
              <a:defRPr>
                <a:solidFill>
                  <a:srgbClr val="1A315C"/>
                </a:solidFill>
                <a:latin typeface="Circe" panose="020B0502020203020203" pitchFamily="34" charset="-52"/>
              </a:defRPr>
            </a:lvl2pPr>
            <a:lvl3pPr>
              <a:defRPr>
                <a:solidFill>
                  <a:srgbClr val="1A315C"/>
                </a:solidFill>
                <a:latin typeface="Circe" panose="020B0502020203020203" pitchFamily="34" charset="-52"/>
              </a:defRPr>
            </a:lvl3pPr>
            <a:lvl4pPr>
              <a:defRPr>
                <a:solidFill>
                  <a:srgbClr val="1A315C"/>
                </a:solidFill>
                <a:latin typeface="Circe" panose="020B0502020203020203" pitchFamily="34" charset="-52"/>
              </a:defRPr>
            </a:lvl4pPr>
            <a:lvl5pPr>
              <a:defRPr>
                <a:solidFill>
                  <a:srgbClr val="1A315C"/>
                </a:solidFill>
                <a:latin typeface="Circe" panose="020B0502020203020203" pitchFamily="34" charset="-52"/>
              </a:defRPr>
            </a:lvl5pPr>
          </a:lstStyle>
          <a:p>
            <a:pPr lvl="0"/>
            <a:r>
              <a:rPr lang="en-US" dirty="0" smtClean="0"/>
              <a:t>Text</a:t>
            </a:r>
          </a:p>
        </p:txBody>
      </p:sp>
      <p:sp>
        <p:nvSpPr>
          <p:cNvPr id="11" name="picture"/>
          <p:cNvSpPr>
            <a:spLocks noGrp="1"/>
          </p:cNvSpPr>
          <p:nvPr>
            <p:ph type="pic" sz="quarter" idx="13" hasCustomPrompt="1"/>
          </p:nvPr>
        </p:nvSpPr>
        <p:spPr>
          <a:xfrm>
            <a:off x="-1" y="-1"/>
            <a:ext cx="5807966" cy="6857999"/>
          </a:xfrm>
          <a:prstGeom prst="rect">
            <a:avLst/>
          </a:prstGeom>
        </p:spPr>
        <p:txBody>
          <a:bodyPr anchor="ctr">
            <a:normAutofit/>
          </a:bodyPr>
          <a:lstStyle>
            <a:lvl1pPr marL="0" indent="0" algn="ctr">
              <a:buNone/>
              <a:defRPr lang="ru-RU" sz="2800" kern="1200" dirty="0">
                <a:solidFill>
                  <a:srgbClr val="000000"/>
                </a:solidFill>
                <a:latin typeface="Roboto" panose="02000000000000000000" pitchFamily="2" charset="0"/>
                <a:ea typeface="Roboto" panose="02000000000000000000" pitchFamily="2" charset="0"/>
                <a:cs typeface="Roboto" panose="02000000000000000000" pitchFamily="2" charset="0"/>
              </a:defRPr>
            </a:lvl1pPr>
          </a:lstStyle>
          <a:p>
            <a:r>
              <a:rPr lang="en-US" dirty="0" smtClean="0"/>
              <a:t>Picture</a:t>
            </a:r>
          </a:p>
        </p:txBody>
      </p:sp>
      <p:pic>
        <p:nvPicPr>
          <p:cNvPr id="8" name="logo" descr="E:\Live3\Artrange\Projects\Slider\Branding\Logo\logo_екфтызукуте-0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02658" y="6366957"/>
            <a:ext cx="969256" cy="32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565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11" name="picture"/>
          <p:cNvSpPr>
            <a:spLocks noGrp="1"/>
          </p:cNvSpPr>
          <p:nvPr>
            <p:ph type="pic" sz="quarter" idx="13" hasCustomPrompt="1"/>
          </p:nvPr>
        </p:nvSpPr>
        <p:spPr>
          <a:xfrm>
            <a:off x="0" y="0"/>
            <a:ext cx="12192000" cy="6858000"/>
          </a:xfrm>
          <a:prstGeom prst="rect">
            <a:avLst/>
          </a:prstGeom>
        </p:spPr>
        <p:txBody>
          <a:bodyPr anchor="ctr">
            <a:normAutofit/>
          </a:bodyPr>
          <a:lstStyle>
            <a:lvl1pPr marL="0" indent="0" algn="ctr">
              <a:buNone/>
              <a:defRPr lang="ru-RU" sz="2800" kern="1200" dirty="0">
                <a:solidFill>
                  <a:srgbClr val="000000"/>
                </a:solidFill>
                <a:latin typeface="Roboto" panose="02000000000000000000" pitchFamily="2" charset="0"/>
                <a:ea typeface="Roboto" panose="02000000000000000000" pitchFamily="2" charset="0"/>
                <a:cs typeface="Roboto" panose="02000000000000000000" pitchFamily="2" charset="0"/>
              </a:defRPr>
            </a:lvl1pPr>
          </a:lstStyle>
          <a:p>
            <a:r>
              <a:rPr lang="en-US" dirty="0" smtClean="0"/>
              <a:t>Picture</a:t>
            </a:r>
            <a:endParaRPr lang="ru-RU" dirty="0"/>
          </a:p>
        </p:txBody>
      </p:sp>
      <p:sp>
        <p:nvSpPr>
          <p:cNvPr id="2" name="Title"/>
          <p:cNvSpPr>
            <a:spLocks noGrp="1"/>
          </p:cNvSpPr>
          <p:nvPr>
            <p:ph type="title" hasCustomPrompt="1"/>
          </p:nvPr>
        </p:nvSpPr>
        <p:spPr>
          <a:xfrm>
            <a:off x="1" y="0"/>
            <a:ext cx="12191999" cy="1873612"/>
          </a:xfrm>
          <a:prstGeom prst="rect">
            <a:avLst/>
          </a:prstGeom>
          <a:gradFill>
            <a:gsLst>
              <a:gs pos="100000">
                <a:schemeClr val="tx1">
                  <a:alpha val="0"/>
                </a:schemeClr>
              </a:gs>
              <a:gs pos="0">
                <a:schemeClr val="tx1">
                  <a:alpha val="52000"/>
                </a:schemeClr>
              </a:gs>
            </a:gsLst>
            <a:lin ang="5400000" scaled="0"/>
          </a:gra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lang="ru-RU" sz="3200" b="1" cap="all" baseline="0" dirty="0">
                <a:solidFill>
                  <a:srgbClr val="FFFFFF"/>
                </a:solidFill>
                <a:latin typeface="Roboto" panose="02000000000000000000" pitchFamily="2" charset="0"/>
                <a:ea typeface="Roboto" panose="02000000000000000000" pitchFamily="2" charset="0"/>
                <a:cs typeface="Roboto" panose="02000000000000000000" pitchFamily="2" charset="0"/>
              </a:defRPr>
            </a:lvl1pPr>
          </a:lstStyle>
          <a:p>
            <a:pPr marL="0" lvl="0" indent="0" algn="ctr">
              <a:lnSpc>
                <a:spcPct val="150000"/>
              </a:lnSpc>
              <a:spcBef>
                <a:spcPts val="1000"/>
              </a:spcBef>
              <a:buFont typeface="Arial" panose="020B0604020202020204" pitchFamily="34" charset="0"/>
            </a:pPr>
            <a:r>
              <a:rPr lang="en-US" dirty="0" smtClean="0"/>
              <a:t>Title</a:t>
            </a:r>
            <a:endParaRPr lang="ru-RU" dirty="0"/>
          </a:p>
        </p:txBody>
      </p:sp>
      <p:pic>
        <p:nvPicPr>
          <p:cNvPr id="5" name="logo" descr="E:\Live3\Artrange\Projects\Slider\Branding\Logo\logo_екфтызукуте-0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02658" y="6366957"/>
            <a:ext cx="969256" cy="32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2323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11" name="color1_shape2"/>
          <p:cNvSpPr/>
          <p:nvPr userDrawn="1"/>
        </p:nvSpPr>
        <p:spPr>
          <a:xfrm>
            <a:off x="4123078" y="0"/>
            <a:ext cx="8064980" cy="6858000"/>
          </a:xfrm>
          <a:prstGeom prst="parallelogram">
            <a:avLst>
              <a:gd name="adj" fmla="val 53571"/>
            </a:avLst>
          </a:prstGeom>
          <a:solidFill>
            <a:srgbClr val="BBD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hidden_shape"/>
          <p:cNvSpPr/>
          <p:nvPr userDrawn="1"/>
        </p:nvSpPr>
        <p:spPr>
          <a:xfrm>
            <a:off x="0" y="2737716"/>
            <a:ext cx="12192000" cy="3456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6" name="color1_shape1"/>
          <p:cNvCxnSpPr/>
          <p:nvPr userDrawn="1"/>
        </p:nvCxnSpPr>
        <p:spPr>
          <a:xfrm>
            <a:off x="1084191" y="4465926"/>
            <a:ext cx="3629241" cy="0"/>
          </a:xfrm>
          <a:prstGeom prst="line">
            <a:avLst/>
          </a:prstGeom>
          <a:ln w="38100">
            <a:solidFill>
              <a:srgbClr val="BBDDDE"/>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a:xfrm>
            <a:off x="968978" y="4549894"/>
            <a:ext cx="7642678" cy="1183385"/>
          </a:xfrm>
          <a:prstGeom prst="rect">
            <a:avLst/>
          </a:prstGeom>
        </p:spPr>
        <p:txBody>
          <a:bodyPr anchor="ctr"/>
          <a:lstStyle>
            <a:lvl1pPr>
              <a:defRPr lang="ru-RU" sz="3600" b="1" kern="1200" cap="none" baseline="0" dirty="0">
                <a:solidFill>
                  <a:srgbClr val="000000"/>
                </a:solidFill>
                <a:latin typeface="Roboto" panose="02000000000000000000" pitchFamily="2" charset="0"/>
                <a:ea typeface="Roboto" panose="02000000000000000000" pitchFamily="2" charset="0"/>
                <a:cs typeface="Roboto" panose="02000000000000000000" pitchFamily="2" charset="0"/>
              </a:defRPr>
            </a:lvl1pPr>
          </a:lstStyle>
          <a:p>
            <a:r>
              <a:rPr lang="en-US" dirty="0" smtClean="0"/>
              <a:t>Thank you!</a:t>
            </a:r>
            <a:endParaRPr lang="ru-RU" dirty="0"/>
          </a:p>
        </p:txBody>
      </p:sp>
      <p:pic>
        <p:nvPicPr>
          <p:cNvPr id="7" name="logo" descr="E:\Live3\Artrange\Projects\Slider\Branding\Logo\logo_екфтызукуте-0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02658" y="6366957"/>
            <a:ext cx="969256" cy="32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5930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029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3" r:id="rId5"/>
    <p:sldLayoutId id="2147483655" r:id="rId6"/>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8006" y="1312055"/>
            <a:ext cx="10167410" cy="1191323"/>
          </a:xfrm>
        </p:spPr>
        <p:txBody>
          <a:bodyPr/>
          <a:lstStyle/>
          <a:p>
            <a:r>
              <a:rPr lang="en-US" sz="4000" dirty="0" smtClean="0"/>
              <a:t>EPONYMS IN MEDICAL SCIENTIFIC TEXTS</a:t>
            </a:r>
            <a:endParaRPr lang="ru-RU" sz="4000" dirty="0"/>
          </a:p>
        </p:txBody>
      </p:sp>
      <p:sp>
        <p:nvSpPr>
          <p:cNvPr id="3" name="Подзаголовок 2"/>
          <p:cNvSpPr>
            <a:spLocks noGrp="1"/>
          </p:cNvSpPr>
          <p:nvPr>
            <p:ph type="subTitle" idx="1"/>
          </p:nvPr>
        </p:nvSpPr>
        <p:spPr>
          <a:xfrm>
            <a:off x="34541" y="231564"/>
            <a:ext cx="7248139" cy="1080491"/>
          </a:xfrm>
        </p:spPr>
        <p:txBody>
          <a:bodyPr/>
          <a:lstStyle/>
          <a:p>
            <a:pPr algn="ctr"/>
            <a:r>
              <a:rPr lang="en-US" sz="3200" dirty="0" smtClean="0">
                <a:latin typeface="Aldhabi" pitchFamily="2" charset="-78"/>
                <a:cs typeface="Aldhabi" pitchFamily="2" charset="-78"/>
              </a:rPr>
              <a:t>Medical Academy named after S.I. </a:t>
            </a:r>
            <a:r>
              <a:rPr lang="en-US" sz="3200" dirty="0" err="1" smtClean="0">
                <a:latin typeface="Aldhabi" pitchFamily="2" charset="-78"/>
                <a:cs typeface="Aldhabi" pitchFamily="2" charset="-78"/>
              </a:rPr>
              <a:t>Georgievsky</a:t>
            </a:r>
            <a:r>
              <a:rPr lang="en-US" sz="3200" dirty="0" smtClean="0">
                <a:latin typeface="Aldhabi" pitchFamily="2" charset="-78"/>
                <a:cs typeface="Aldhabi" pitchFamily="2" charset="-78"/>
              </a:rPr>
              <a:t> of </a:t>
            </a:r>
            <a:r>
              <a:rPr lang="en-US" sz="3200" dirty="0" err="1" smtClean="0">
                <a:latin typeface="Aldhabi" pitchFamily="2" charset="-78"/>
                <a:cs typeface="Aldhabi" pitchFamily="2" charset="-78"/>
              </a:rPr>
              <a:t>Vernadsky</a:t>
            </a:r>
            <a:r>
              <a:rPr lang="en-US" sz="3200" dirty="0" smtClean="0">
                <a:latin typeface="Aldhabi" pitchFamily="2" charset="-78"/>
                <a:cs typeface="Aldhabi" pitchFamily="2" charset="-78"/>
              </a:rPr>
              <a:t> CFU</a:t>
            </a:r>
            <a:endParaRPr lang="ru-RU" sz="3200" dirty="0">
              <a:latin typeface="+mj-lt"/>
              <a:cs typeface="Aldhabi" pitchFamily="2" charset="-78"/>
            </a:endParaRPr>
          </a:p>
        </p:txBody>
      </p:sp>
      <p:sp>
        <p:nvSpPr>
          <p:cNvPr id="4" name="Прямоугольник 3"/>
          <p:cNvSpPr/>
          <p:nvPr/>
        </p:nvSpPr>
        <p:spPr>
          <a:xfrm>
            <a:off x="738549" y="2883433"/>
            <a:ext cx="5343194" cy="830997"/>
          </a:xfrm>
          <a:prstGeom prst="rect">
            <a:avLst/>
          </a:prstGeom>
        </p:spPr>
        <p:txBody>
          <a:bodyPr wrap="none">
            <a:spAutoFit/>
          </a:bodyPr>
          <a:lstStyle/>
          <a:p>
            <a:r>
              <a:rPr lang="en-US" sz="2400" dirty="0" smtClean="0"/>
              <a:t>Students </a:t>
            </a:r>
            <a:r>
              <a:rPr lang="en-US" sz="2400" dirty="0" err="1"/>
              <a:t>Brozhina</a:t>
            </a:r>
            <a:r>
              <a:rPr lang="en-US" sz="2400" dirty="0"/>
              <a:t> Diana, Zinoviev </a:t>
            </a:r>
            <a:r>
              <a:rPr lang="en-US" sz="2400" dirty="0" smtClean="0"/>
              <a:t>Maxim</a:t>
            </a:r>
          </a:p>
          <a:p>
            <a:endParaRPr lang="ru-RU" sz="2400" dirty="0"/>
          </a:p>
        </p:txBody>
      </p:sp>
    </p:spTree>
    <p:extLst>
      <p:ext uri="{BB962C8B-B14F-4D97-AF65-F5344CB8AC3E}">
        <p14:creationId xmlns:p14="http://schemas.microsoft.com/office/powerpoint/2010/main" val="26674663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Thank you for the </a:t>
            </a:r>
            <a:r>
              <a:rPr lang="en-US" dirty="0" smtClean="0"/>
              <a:t>attention</a:t>
            </a:r>
            <a:r>
              <a:rPr lang="ru-RU" dirty="0" smtClean="0"/>
              <a:t>!</a:t>
            </a:r>
            <a:endParaRPr lang="ru-RU" dirty="0"/>
          </a:p>
        </p:txBody>
      </p:sp>
    </p:spTree>
    <p:extLst>
      <p:ext uri="{BB962C8B-B14F-4D97-AF65-F5344CB8AC3E}">
        <p14:creationId xmlns:p14="http://schemas.microsoft.com/office/powerpoint/2010/main" val="5535731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65728" y="1067113"/>
            <a:ext cx="6294726" cy="4657628"/>
          </a:xfrm>
        </p:spPr>
        <p:txBody>
          <a:bodyPr/>
          <a:lstStyle/>
          <a:p>
            <a:pPr algn="just"/>
            <a:r>
              <a:rPr lang="en-US" dirty="0"/>
              <a:t>In the modern world, the English language is an integral part of our life, because in the process of globalization it has deeply penetrated it, and every day the English language is becoming more relevant in various fields, especially in medicine.</a:t>
            </a:r>
            <a:endParaRPr lang="ru-RU" dirty="0"/>
          </a:p>
        </p:txBody>
      </p:sp>
      <p:pic>
        <p:nvPicPr>
          <p:cNvPr id="1029" name="Picture 5"/>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42556" y1="44500" x2="42556" y2="44500"/>
                        <a14:foregroundMark x1="44667" y1="53833" x2="44667" y2="53833"/>
                        <a14:foregroundMark x1="44667" y1="66333" x2="44667" y2="66333"/>
                        <a14:foregroundMark x1="45444" y1="72667" x2="45444" y2="72667"/>
                        <a14:foregroundMark x1="47778" y1="73833" x2="47778" y2="73833"/>
                        <a14:foregroundMark x1="46444" y1="80833" x2="46444" y2="80833"/>
                        <a14:foregroundMark x1="50111" y1="80833" x2="50111" y2="80833"/>
                        <a14:foregroundMark x1="48333" y1="82833" x2="48333" y2="82833"/>
                        <a14:foregroundMark x1="48000" y1="65167" x2="48000" y2="65167"/>
                        <a14:foregroundMark x1="48000" y1="55167" x2="48000" y2="55167"/>
                        <a14:foregroundMark x1="47778" y1="47333" x2="47778" y2="47333"/>
                        <a14:foregroundMark x1="48000" y1="31333" x2="48000" y2="31333"/>
                        <a14:foregroundMark x1="55889" y1="30500" x2="55889" y2="30500"/>
                        <a14:foregroundMark x1="56111" y1="18833" x2="56111" y2="18833"/>
                        <a14:foregroundMark x1="72778" y1="21167" x2="72778" y2="21167"/>
                        <a14:foregroundMark x1="67333" y1="23500" x2="67333" y2="23500"/>
                        <a14:foregroundMark x1="60000" y1="24667" x2="60000" y2="24667"/>
                        <a14:foregroundMark x1="58444" y1="27333" x2="58444" y2="27333"/>
                        <a14:foregroundMark x1="40778" y1="16833" x2="40778" y2="16833"/>
                        <a14:foregroundMark x1="47778" y1="11833" x2="47778" y2="11833"/>
                        <a14:foregroundMark x1="48000" y1="20333" x2="48000" y2="20333"/>
                        <a14:foregroundMark x1="26444" y1="22333" x2="26444" y2="22333"/>
                        <a14:foregroundMark x1="29889" y1="23167" x2="29889" y2="23167"/>
                        <a14:foregroundMark x1="36111" y1="24667" x2="36111" y2="24667"/>
                        <a14:foregroundMark x1="47556" y1="25500" x2="47556" y2="25500"/>
                        <a14:foregroundMark x1="49111" y1="24333" x2="49111" y2="24333"/>
                        <a14:foregroundMark x1="42333" y1="24333" x2="42333" y2="24333"/>
                      </a14:backgroundRemoval>
                    </a14:imgEffect>
                  </a14:imgLayer>
                </a14:imgProps>
              </a:ext>
              <a:ext uri="{28A0092B-C50C-407E-A947-70E740481C1C}">
                <a14:useLocalDpi xmlns:a14="http://schemas.microsoft.com/office/drawing/2010/main" val="0"/>
              </a:ext>
            </a:extLst>
          </a:blip>
          <a:srcRect/>
          <a:stretch>
            <a:fillRect/>
          </a:stretch>
        </p:blipFill>
        <p:spPr bwMode="auto">
          <a:xfrm>
            <a:off x="6556856" y="2903065"/>
            <a:ext cx="5274499" cy="3307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34339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p:txBody>
          <a:bodyPr/>
          <a:lstStyle/>
          <a:p>
            <a:pPr algn="just"/>
            <a:r>
              <a:rPr lang="en-US" dirty="0"/>
              <a:t>In this study, the study of medical texts is relevant, since they are characterized by a strict style of scientific presentation using a large number of terminology, one of which is eponyms. They play an important role in the designation of medical new discoveries in the field of medicine, they are called the name of the scientist who made this discovery.</a:t>
            </a:r>
            <a:endParaRPr lang="ru-RU" dirty="0"/>
          </a:p>
        </p:txBody>
      </p:sp>
      <p:sp>
        <p:nvSpPr>
          <p:cNvPr id="4" name="Прямоугольник 3"/>
          <p:cNvSpPr/>
          <p:nvPr/>
        </p:nvSpPr>
        <p:spPr>
          <a:xfrm rot="999618">
            <a:off x="5560605" y="4210696"/>
            <a:ext cx="5452573" cy="1569660"/>
          </a:xfrm>
          <a:prstGeom prst="rect">
            <a:avLst/>
          </a:prstGeom>
        </p:spPr>
        <p:txBody>
          <a:bodyPr wrap="square">
            <a:spAutoFit/>
            <a:scene3d>
              <a:camera prst="isometricRightUp"/>
              <a:lightRig rig="threePt" dir="t"/>
            </a:scene3d>
          </a:bodyPr>
          <a:lstStyle/>
          <a:p>
            <a:r>
              <a:rPr lang="en-US" sz="96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EPONYMS</a:t>
            </a:r>
            <a:endParaRPr lang="ru-RU" sz="96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2330031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824959" y="1124720"/>
            <a:ext cx="9274727" cy="1670603"/>
          </a:xfrm>
        </p:spPr>
        <p:txBody>
          <a:bodyPr/>
          <a:lstStyle/>
          <a:p>
            <a:r>
              <a:rPr lang="en-US" dirty="0"/>
              <a:t>Many linguists pay due attention to eponyms in medical texts and talk about their lack of knowledge. </a:t>
            </a:r>
            <a:endParaRPr lang="en-US" dirty="0" smtClean="0"/>
          </a:p>
          <a:p>
            <a:endParaRPr lang="en-US" dirty="0"/>
          </a:p>
          <a:p>
            <a:endParaRPr lang="en-US" dirty="0" smtClean="0"/>
          </a:p>
        </p:txBody>
      </p:sp>
      <p:pic>
        <p:nvPicPr>
          <p:cNvPr id="2050" name="Picture 2" descr="C:\Users\Лена\Desktop\prodazha_stat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678" y="2795323"/>
            <a:ext cx="3810000" cy="24765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462323" y="3256179"/>
            <a:ext cx="6096000" cy="2677656"/>
          </a:xfrm>
          <a:prstGeom prst="rect">
            <a:avLst/>
          </a:prstGeom>
        </p:spPr>
        <p:txBody>
          <a:bodyPr>
            <a:spAutoFit/>
          </a:bodyPr>
          <a:lstStyle/>
          <a:p>
            <a:pPr algn="just"/>
            <a:r>
              <a:rPr lang="en-US" sz="2800" dirty="0">
                <a:latin typeface="Roboto" charset="0"/>
                <a:ea typeface="Roboto" charset="0"/>
              </a:rPr>
              <a:t>For example, E.A. </a:t>
            </a:r>
            <a:r>
              <a:rPr lang="en-US" sz="2800" dirty="0" err="1">
                <a:latin typeface="Roboto" charset="0"/>
                <a:ea typeface="Roboto" charset="0"/>
              </a:rPr>
              <a:t>Lobach</a:t>
            </a:r>
            <a:r>
              <a:rPr lang="en-US" sz="2800" dirty="0">
                <a:latin typeface="Roboto" charset="0"/>
                <a:ea typeface="Roboto" charset="0"/>
              </a:rPr>
              <a:t> spoke about their difficulty in pronouncing, so the purpose of our work is to study medical eponyms in written scientific medical texts of the XXI century.</a:t>
            </a:r>
            <a:endParaRPr lang="ru-RU" sz="2800" dirty="0">
              <a:latin typeface="Roboto" charset="0"/>
              <a:ea typeface="Roboto" charset="0"/>
            </a:endParaRPr>
          </a:p>
        </p:txBody>
      </p:sp>
    </p:spTree>
    <p:extLst>
      <p:ext uri="{BB962C8B-B14F-4D97-AF65-F5344CB8AC3E}">
        <p14:creationId xmlns:p14="http://schemas.microsoft.com/office/powerpoint/2010/main" val="28774140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838200" y="1067113"/>
            <a:ext cx="11133714" cy="4320525"/>
          </a:xfrm>
        </p:spPr>
        <p:txBody>
          <a:bodyPr>
            <a:normAutofit/>
          </a:bodyPr>
          <a:lstStyle/>
          <a:p>
            <a:pPr algn="just"/>
            <a:r>
              <a:rPr lang="en-US" dirty="0">
                <a:latin typeface="+mn-lt"/>
              </a:rPr>
              <a:t>To get a holistic view of the development of eponyms in medicine, we consider it rational to identify the groups of eponymous terms, and the scope of their functioning</a:t>
            </a:r>
            <a:r>
              <a:rPr lang="en-US" dirty="0" smtClean="0">
                <a:latin typeface="+mn-lt"/>
              </a:rPr>
              <a:t>:</a:t>
            </a:r>
            <a:endParaRPr lang="ru-RU" dirty="0">
              <a:latin typeface="+mn-lt"/>
            </a:endParaRPr>
          </a:p>
          <a:p>
            <a:pPr algn="just"/>
            <a:endParaRPr lang="ru-RU" dirty="0" smtClean="0">
              <a:latin typeface="+mn-lt"/>
              <a:ea typeface="Roboto" charset="0"/>
            </a:endParaRPr>
          </a:p>
          <a:p>
            <a:r>
              <a:rPr lang="en-US" dirty="0"/>
              <a:t>• </a:t>
            </a:r>
            <a:r>
              <a:rPr lang="en-US" dirty="0" smtClean="0"/>
              <a:t>Diseases</a:t>
            </a:r>
            <a:endParaRPr lang="ru-RU" dirty="0" smtClean="0"/>
          </a:p>
          <a:p>
            <a:r>
              <a:rPr lang="en-US" dirty="0" smtClean="0"/>
              <a:t>• Syndromes</a:t>
            </a:r>
            <a:endParaRPr lang="en-US" dirty="0"/>
          </a:p>
          <a:p>
            <a:r>
              <a:rPr lang="en-US" dirty="0"/>
              <a:t>• Anatomical units of the body</a:t>
            </a:r>
          </a:p>
          <a:p>
            <a:r>
              <a:rPr lang="en-US" dirty="0"/>
              <a:t>• Methods of research and treatment</a:t>
            </a:r>
          </a:p>
          <a:p>
            <a:r>
              <a:rPr lang="en-US" dirty="0"/>
              <a:t>• Tests to identify diseases</a:t>
            </a:r>
          </a:p>
          <a:p>
            <a:endParaRPr lang="ru-RU" dirty="0">
              <a:latin typeface="+mn-lt"/>
              <a:ea typeface="Roboto" charset="0"/>
            </a:endParaRPr>
          </a:p>
        </p:txBody>
      </p:sp>
      <p:pic>
        <p:nvPicPr>
          <p:cNvPr id="4" name="Picture 2" descr="C:\Users\Лена\Desktop\8273432-L.jpg"/>
          <p:cNvPicPr>
            <a:picLocks noChangeAspect="1" noChangeArrowheads="1"/>
          </p:cNvPicPr>
          <p:nvPr/>
        </p:nvPicPr>
        <p:blipFill rotWithShape="1">
          <a:blip r:embed="rId2">
            <a:extLst>
              <a:ext uri="{28A0092B-C50C-407E-A947-70E740481C1C}">
                <a14:useLocalDpi xmlns:a14="http://schemas.microsoft.com/office/drawing/2010/main" val="0"/>
              </a:ext>
            </a:extLst>
          </a:blip>
          <a:srcRect l="13047" t="16059" r="21161" b="64324"/>
          <a:stretch/>
        </p:blipFill>
        <p:spPr bwMode="auto">
          <a:xfrm>
            <a:off x="7190533" y="3717035"/>
            <a:ext cx="3957630" cy="1885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4636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818405" y="721471"/>
            <a:ext cx="10526545" cy="4657628"/>
          </a:xfrm>
        </p:spPr>
        <p:txBody>
          <a:bodyPr/>
          <a:lstStyle/>
          <a:p>
            <a:r>
              <a:rPr lang="en-US" dirty="0"/>
              <a:t>The relevance of the functioning of eponymous units is confirmed by the analysis of 27 English-language articles of the XXI century.</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798361428"/>
              </p:ext>
            </p:extLst>
          </p:nvPr>
        </p:nvGraphicFramePr>
        <p:xfrm>
          <a:off x="450514" y="2104039"/>
          <a:ext cx="5127024" cy="3601880"/>
        </p:xfrm>
        <a:graphic>
          <a:graphicData uri="http://schemas.openxmlformats.org/drawingml/2006/table">
            <a:tbl>
              <a:tblPr firstRow="1" bandRow="1">
                <a:tableStyleId>{5C22544A-7EE6-4342-B048-85BDC9FD1C3A}</a:tableStyleId>
              </a:tblPr>
              <a:tblGrid>
                <a:gridCol w="545065"/>
                <a:gridCol w="2018447"/>
                <a:gridCol w="1281756"/>
                <a:gridCol w="1281756"/>
              </a:tblGrid>
              <a:tr h="639019">
                <a:tc>
                  <a:txBody>
                    <a:bodyPr/>
                    <a:lstStyle/>
                    <a:p>
                      <a:pPr algn="ctr"/>
                      <a:r>
                        <a:rPr lang="ru-RU" dirty="0" smtClean="0"/>
                        <a:t>№</a:t>
                      </a:r>
                      <a:endParaRPr lang="ru-RU" dirty="0"/>
                    </a:p>
                  </a:txBody>
                  <a:tcPr anchor="ctr"/>
                </a:tc>
                <a:tc>
                  <a:txBody>
                    <a:bodyPr/>
                    <a:lstStyle/>
                    <a:p>
                      <a:pPr algn="ctr"/>
                      <a:r>
                        <a:rPr lang="en-US" dirty="0" smtClean="0"/>
                        <a:t>Eponyms</a:t>
                      </a:r>
                      <a:endParaRPr lang="ru-RU" dirty="0"/>
                    </a:p>
                  </a:txBody>
                  <a:tcPr anchor="ctr"/>
                </a:tc>
                <a:tc>
                  <a:txBody>
                    <a:bodyPr/>
                    <a:lstStyle/>
                    <a:p>
                      <a:pPr algn="ctr"/>
                      <a:r>
                        <a:rPr lang="en-US" dirty="0" smtClean="0"/>
                        <a:t>Number of</a:t>
                      </a:r>
                      <a:r>
                        <a:rPr lang="en-US" baseline="0" dirty="0" smtClean="0"/>
                        <a:t> </a:t>
                      </a:r>
                      <a:r>
                        <a:rPr lang="en-US" dirty="0" smtClean="0"/>
                        <a:t>eponyms</a:t>
                      </a:r>
                      <a:endParaRPr lang="ru-RU" dirty="0"/>
                    </a:p>
                  </a:txBody>
                  <a:tcPr anchor="ctr"/>
                </a:tc>
                <a:tc>
                  <a:txBody>
                    <a:bodyPr/>
                    <a:lstStyle/>
                    <a:p>
                      <a:pPr algn="ctr"/>
                      <a:r>
                        <a:rPr lang="en-US" dirty="0" smtClean="0"/>
                        <a:t>Number  of words </a:t>
                      </a:r>
                      <a:endParaRPr lang="ru-RU" dirty="0"/>
                    </a:p>
                  </a:txBody>
                  <a:tcPr anchor="ctr"/>
                </a:tc>
              </a:tr>
              <a:tr h="370225">
                <a:tc>
                  <a:txBody>
                    <a:bodyPr/>
                    <a:lstStyle/>
                    <a:p>
                      <a:pPr algn="ctr"/>
                      <a:r>
                        <a:rPr lang="ru-RU" dirty="0" smtClean="0"/>
                        <a:t>1</a:t>
                      </a:r>
                      <a:endParaRPr lang="ru-RU" dirty="0"/>
                    </a:p>
                  </a:txBody>
                  <a:tcPr/>
                </a:tc>
                <a:tc>
                  <a:txBody>
                    <a:bodyPr/>
                    <a:lstStyle/>
                    <a:p>
                      <a:pPr algn="ctr"/>
                      <a:r>
                        <a:rPr lang="en-US" sz="1800" b="0" i="0" kern="1200" dirty="0" smtClean="0">
                          <a:solidFill>
                            <a:schemeClr val="dk1"/>
                          </a:solidFill>
                          <a:effectLst/>
                          <a:latin typeface="+mn-lt"/>
                          <a:ea typeface="+mn-ea"/>
                          <a:cs typeface="+mn-cs"/>
                        </a:rPr>
                        <a:t>Alzheimer’s disease</a:t>
                      </a:r>
                      <a:endParaRPr lang="ru-RU" dirty="0"/>
                    </a:p>
                  </a:txBody>
                  <a:tcPr/>
                </a:tc>
                <a:tc>
                  <a:txBody>
                    <a:bodyPr/>
                    <a:lstStyle/>
                    <a:p>
                      <a:pPr algn="ctr"/>
                      <a:r>
                        <a:rPr lang="en-US" dirty="0" smtClean="0"/>
                        <a:t>133</a:t>
                      </a:r>
                      <a:endParaRPr lang="ru-RU" dirty="0"/>
                    </a:p>
                  </a:txBody>
                  <a:tcPr/>
                </a:tc>
                <a:tc>
                  <a:txBody>
                    <a:bodyPr/>
                    <a:lstStyle/>
                    <a:p>
                      <a:pPr algn="ctr"/>
                      <a:r>
                        <a:rPr lang="en-US" dirty="0" smtClean="0"/>
                        <a:t>5 211</a:t>
                      </a:r>
                      <a:endParaRPr lang="ru-RU" dirty="0"/>
                    </a:p>
                  </a:txBody>
                  <a:tcPr/>
                </a:tc>
              </a:tr>
              <a:tr h="370225">
                <a:tc>
                  <a:txBody>
                    <a:bodyPr/>
                    <a:lstStyle/>
                    <a:p>
                      <a:pPr algn="ctr"/>
                      <a:r>
                        <a:rPr lang="ru-RU" dirty="0" smtClean="0"/>
                        <a:t>2</a:t>
                      </a:r>
                      <a:endParaRPr lang="ru-RU" dirty="0"/>
                    </a:p>
                  </a:txBody>
                  <a:tcPr/>
                </a:tc>
                <a:tc>
                  <a:txBody>
                    <a:bodyPr/>
                    <a:lstStyle/>
                    <a:p>
                      <a:pPr algn="ctr"/>
                      <a:r>
                        <a:rPr lang="en-US" sz="1800" b="0" i="0" kern="1200" dirty="0" smtClean="0">
                          <a:solidFill>
                            <a:schemeClr val="dk1"/>
                          </a:solidFill>
                          <a:effectLst/>
                          <a:latin typeface="+mn-lt"/>
                          <a:ea typeface="+mn-ea"/>
                          <a:cs typeface="+mn-cs"/>
                        </a:rPr>
                        <a:t>Ebola virus disease</a:t>
                      </a:r>
                      <a:endParaRPr lang="ru-RU" dirty="0"/>
                    </a:p>
                  </a:txBody>
                  <a:tcPr/>
                </a:tc>
                <a:tc>
                  <a:txBody>
                    <a:bodyPr/>
                    <a:lstStyle/>
                    <a:p>
                      <a:pPr algn="ctr"/>
                      <a:r>
                        <a:rPr lang="en-US" dirty="0" smtClean="0"/>
                        <a:t>41</a:t>
                      </a:r>
                      <a:endParaRPr lang="ru-RU" dirty="0"/>
                    </a:p>
                  </a:txBody>
                  <a:tcPr/>
                </a:tc>
                <a:tc>
                  <a:txBody>
                    <a:bodyPr/>
                    <a:lstStyle/>
                    <a:p>
                      <a:pPr algn="ctr"/>
                      <a:r>
                        <a:rPr lang="en-US" dirty="0" smtClean="0"/>
                        <a:t>11 482</a:t>
                      </a:r>
                      <a:endParaRPr lang="ru-RU" dirty="0"/>
                    </a:p>
                  </a:txBody>
                  <a:tcPr/>
                </a:tc>
              </a:tr>
              <a:tr h="370225">
                <a:tc>
                  <a:txBody>
                    <a:bodyPr/>
                    <a:lstStyle/>
                    <a:p>
                      <a:pPr algn="ctr"/>
                      <a:r>
                        <a:rPr lang="ru-RU" dirty="0" smtClean="0"/>
                        <a:t>3</a:t>
                      </a:r>
                      <a:endParaRPr lang="ru-RU" dirty="0"/>
                    </a:p>
                  </a:txBody>
                  <a:tcPr/>
                </a:tc>
                <a:tc>
                  <a:txBody>
                    <a:bodyPr/>
                    <a:lstStyle/>
                    <a:p>
                      <a:pPr algn="ctr"/>
                      <a:r>
                        <a:rPr lang="en-US" sz="1800" b="0" i="0" kern="1200" dirty="0" err="1" smtClean="0">
                          <a:solidFill>
                            <a:schemeClr val="dk1"/>
                          </a:solidFill>
                          <a:effectLst/>
                          <a:latin typeface="+mn-lt"/>
                          <a:ea typeface="+mn-ea"/>
                          <a:cs typeface="+mn-cs"/>
                        </a:rPr>
                        <a:t>Patau's</a:t>
                      </a:r>
                      <a:r>
                        <a:rPr lang="en-US" sz="1800" b="0" i="0" kern="1200" dirty="0" smtClean="0">
                          <a:solidFill>
                            <a:schemeClr val="dk1"/>
                          </a:solidFill>
                          <a:effectLst/>
                          <a:latin typeface="+mn-lt"/>
                          <a:ea typeface="+mn-ea"/>
                          <a:cs typeface="+mn-cs"/>
                        </a:rPr>
                        <a:t> syndrome</a:t>
                      </a:r>
                      <a:endParaRPr lang="ru-RU" dirty="0"/>
                    </a:p>
                  </a:txBody>
                  <a:tcPr/>
                </a:tc>
                <a:tc>
                  <a:txBody>
                    <a:bodyPr/>
                    <a:lstStyle/>
                    <a:p>
                      <a:pPr algn="ctr"/>
                      <a:r>
                        <a:rPr lang="en-US" dirty="0" smtClean="0"/>
                        <a:t>2</a:t>
                      </a:r>
                      <a:endParaRPr lang="ru-RU" dirty="0"/>
                    </a:p>
                  </a:txBody>
                  <a:tcPr/>
                </a:tc>
                <a:tc>
                  <a:txBody>
                    <a:bodyPr/>
                    <a:lstStyle/>
                    <a:p>
                      <a:pPr algn="ctr"/>
                      <a:r>
                        <a:rPr lang="en-US" dirty="0" smtClean="0"/>
                        <a:t>6 239</a:t>
                      </a:r>
                      <a:endParaRPr lang="ru-RU" dirty="0"/>
                    </a:p>
                  </a:txBody>
                  <a:tcPr/>
                </a:tc>
              </a:tr>
              <a:tr h="370225">
                <a:tc>
                  <a:txBody>
                    <a:bodyPr/>
                    <a:lstStyle/>
                    <a:p>
                      <a:pPr algn="ctr"/>
                      <a:r>
                        <a:rPr lang="ru-RU" dirty="0" smtClean="0"/>
                        <a:t>4</a:t>
                      </a:r>
                      <a:endParaRPr lang="ru-RU" dirty="0"/>
                    </a:p>
                  </a:txBody>
                  <a:tcPr/>
                </a:tc>
                <a:tc>
                  <a:txBody>
                    <a:bodyPr/>
                    <a:lstStyle/>
                    <a:p>
                      <a:pPr algn="ctr"/>
                      <a:r>
                        <a:rPr lang="en-US" sz="1800" b="0" i="0" kern="1200" dirty="0" smtClean="0">
                          <a:solidFill>
                            <a:schemeClr val="dk1"/>
                          </a:solidFill>
                          <a:effectLst/>
                          <a:latin typeface="+mn-lt"/>
                          <a:ea typeface="+mn-ea"/>
                          <a:cs typeface="+mn-cs"/>
                        </a:rPr>
                        <a:t>Stickler syndrome</a:t>
                      </a:r>
                      <a:endParaRPr lang="ru-RU" dirty="0"/>
                    </a:p>
                  </a:txBody>
                  <a:tcPr/>
                </a:tc>
                <a:tc>
                  <a:txBody>
                    <a:bodyPr/>
                    <a:lstStyle/>
                    <a:p>
                      <a:pPr algn="ctr"/>
                      <a:r>
                        <a:rPr lang="en-US" dirty="0" smtClean="0"/>
                        <a:t>15</a:t>
                      </a:r>
                      <a:endParaRPr lang="ru-RU" dirty="0"/>
                    </a:p>
                  </a:txBody>
                  <a:tcPr/>
                </a:tc>
                <a:tc>
                  <a:txBody>
                    <a:bodyPr/>
                    <a:lstStyle/>
                    <a:p>
                      <a:pPr algn="ctr"/>
                      <a:r>
                        <a:rPr lang="en-US" dirty="0" smtClean="0"/>
                        <a:t>2 708</a:t>
                      </a:r>
                      <a:endParaRPr lang="ru-RU" dirty="0"/>
                    </a:p>
                  </a:txBody>
                  <a:tcPr/>
                </a:tc>
              </a:tr>
              <a:tr h="370225">
                <a:tc>
                  <a:txBody>
                    <a:bodyPr/>
                    <a:lstStyle/>
                    <a:p>
                      <a:pPr algn="ctr"/>
                      <a:r>
                        <a:rPr lang="ru-RU" dirty="0" smtClean="0"/>
                        <a:t>5</a:t>
                      </a:r>
                      <a:endParaRPr lang="ru-RU" dirty="0"/>
                    </a:p>
                  </a:txBody>
                  <a:tcPr/>
                </a:tc>
                <a:tc>
                  <a:txBody>
                    <a:bodyPr/>
                    <a:lstStyle/>
                    <a:p>
                      <a:pPr algn="ctr"/>
                      <a:r>
                        <a:rPr lang="en-US" sz="1800" b="0" i="0" kern="1200" dirty="0" err="1" smtClean="0">
                          <a:solidFill>
                            <a:schemeClr val="dk1"/>
                          </a:solidFill>
                          <a:effectLst/>
                          <a:latin typeface="+mn-lt"/>
                          <a:ea typeface="+mn-ea"/>
                          <a:cs typeface="+mn-cs"/>
                        </a:rPr>
                        <a:t>Kupffer</a:t>
                      </a:r>
                      <a:r>
                        <a:rPr lang="en-US" sz="1800" b="0" i="0" kern="1200" dirty="0" smtClean="0">
                          <a:solidFill>
                            <a:schemeClr val="dk1"/>
                          </a:solidFill>
                          <a:effectLst/>
                          <a:latin typeface="+mn-lt"/>
                          <a:ea typeface="+mn-ea"/>
                          <a:cs typeface="+mn-cs"/>
                        </a:rPr>
                        <a:t> cell</a:t>
                      </a:r>
                      <a:endParaRPr lang="ru-RU" dirty="0"/>
                    </a:p>
                  </a:txBody>
                  <a:tcPr/>
                </a:tc>
                <a:tc>
                  <a:txBody>
                    <a:bodyPr/>
                    <a:lstStyle/>
                    <a:p>
                      <a:pPr algn="ctr"/>
                      <a:r>
                        <a:rPr lang="en-US" dirty="0" smtClean="0"/>
                        <a:t>68</a:t>
                      </a:r>
                      <a:endParaRPr lang="ru-RU" dirty="0"/>
                    </a:p>
                  </a:txBody>
                  <a:tcPr/>
                </a:tc>
                <a:tc>
                  <a:txBody>
                    <a:bodyPr/>
                    <a:lstStyle/>
                    <a:p>
                      <a:pPr algn="ctr"/>
                      <a:r>
                        <a:rPr lang="en-US" dirty="0" smtClean="0"/>
                        <a:t>6 674</a:t>
                      </a:r>
                      <a:endParaRPr lang="ru-RU" dirty="0"/>
                    </a:p>
                  </a:txBody>
                  <a:tcPr/>
                </a:tc>
              </a:tr>
              <a:tr h="370225">
                <a:tc>
                  <a:txBody>
                    <a:bodyPr/>
                    <a:lstStyle/>
                    <a:p>
                      <a:pPr algn="ctr"/>
                      <a:r>
                        <a:rPr lang="ru-RU" dirty="0" smtClean="0"/>
                        <a:t>6</a:t>
                      </a:r>
                      <a:endParaRPr lang="ru-RU" dirty="0"/>
                    </a:p>
                  </a:txBody>
                  <a:tcPr/>
                </a:tc>
                <a:tc>
                  <a:txBody>
                    <a:bodyPr/>
                    <a:lstStyle/>
                    <a:p>
                      <a:pPr algn="ctr"/>
                      <a:r>
                        <a:rPr lang="en-US" sz="1800" b="0" i="0" kern="1200" dirty="0" smtClean="0">
                          <a:solidFill>
                            <a:schemeClr val="dk1"/>
                          </a:solidFill>
                          <a:effectLst/>
                          <a:latin typeface="+mn-lt"/>
                          <a:ea typeface="+mn-ea"/>
                          <a:cs typeface="+mn-cs"/>
                        </a:rPr>
                        <a:t>Organ of </a:t>
                      </a:r>
                      <a:r>
                        <a:rPr lang="en-US" sz="1800" b="0" i="0" kern="1200" dirty="0" err="1" smtClean="0">
                          <a:solidFill>
                            <a:schemeClr val="dk1"/>
                          </a:solidFill>
                          <a:effectLst/>
                          <a:latin typeface="+mn-lt"/>
                          <a:ea typeface="+mn-ea"/>
                          <a:cs typeface="+mn-cs"/>
                        </a:rPr>
                        <a:t>Corti</a:t>
                      </a:r>
                      <a:endParaRPr lang="ru-RU" dirty="0"/>
                    </a:p>
                  </a:txBody>
                  <a:tcPr/>
                </a:tc>
                <a:tc>
                  <a:txBody>
                    <a:bodyPr/>
                    <a:lstStyle/>
                    <a:p>
                      <a:pPr algn="ctr"/>
                      <a:r>
                        <a:rPr lang="en-US" dirty="0" smtClean="0"/>
                        <a:t>112</a:t>
                      </a:r>
                      <a:endParaRPr lang="ru-RU" dirty="0"/>
                    </a:p>
                  </a:txBody>
                  <a:tcPr/>
                </a:tc>
                <a:tc>
                  <a:txBody>
                    <a:bodyPr/>
                    <a:lstStyle/>
                    <a:p>
                      <a:pPr algn="ctr"/>
                      <a:r>
                        <a:rPr lang="en-US" dirty="0" smtClean="0"/>
                        <a:t>14 215</a:t>
                      </a:r>
                      <a:endParaRPr lang="ru-RU" dirty="0"/>
                    </a:p>
                  </a:txBody>
                  <a:tcPr/>
                </a:tc>
              </a:tr>
              <a:tr h="370225">
                <a:tc>
                  <a:txBody>
                    <a:bodyPr/>
                    <a:lstStyle/>
                    <a:p>
                      <a:pPr algn="ctr"/>
                      <a:r>
                        <a:rPr lang="ru-RU" dirty="0" smtClean="0"/>
                        <a:t>7</a:t>
                      </a:r>
                    </a:p>
                  </a:txBody>
                  <a:tcPr/>
                </a:tc>
                <a:tc>
                  <a:txBody>
                    <a:bodyPr/>
                    <a:lstStyle/>
                    <a:p>
                      <a:pPr algn="ctr"/>
                      <a:r>
                        <a:rPr lang="en-US" sz="1800" b="0" i="0" kern="1200" dirty="0" smtClean="0">
                          <a:solidFill>
                            <a:schemeClr val="dk1"/>
                          </a:solidFill>
                          <a:effectLst/>
                          <a:latin typeface="+mn-lt"/>
                          <a:ea typeface="+mn-ea"/>
                          <a:cs typeface="+mn-cs"/>
                        </a:rPr>
                        <a:t>Ascoli method</a:t>
                      </a:r>
                      <a:endParaRPr lang="ru-RU" dirty="0"/>
                    </a:p>
                  </a:txBody>
                  <a:tcPr/>
                </a:tc>
                <a:tc>
                  <a:txBody>
                    <a:bodyPr/>
                    <a:lstStyle/>
                    <a:p>
                      <a:pPr algn="ctr"/>
                      <a:r>
                        <a:rPr lang="en-US" dirty="0" smtClean="0"/>
                        <a:t>8</a:t>
                      </a:r>
                      <a:endParaRPr lang="ru-RU" dirty="0"/>
                    </a:p>
                  </a:txBody>
                  <a:tcPr/>
                </a:tc>
                <a:tc>
                  <a:txBody>
                    <a:bodyPr/>
                    <a:lstStyle/>
                    <a:p>
                      <a:pPr algn="ctr"/>
                      <a:r>
                        <a:rPr lang="en-US" dirty="0" smtClean="0"/>
                        <a:t>7 311</a:t>
                      </a:r>
                      <a:endParaRPr lang="ru-RU" dirty="0"/>
                    </a:p>
                  </a:txBody>
                  <a:tcPr/>
                </a:tc>
              </a:tr>
              <a:tr h="370225">
                <a:tc>
                  <a:txBody>
                    <a:bodyPr/>
                    <a:lstStyle/>
                    <a:p>
                      <a:pPr algn="ctr"/>
                      <a:r>
                        <a:rPr lang="ru-RU" dirty="0" smtClean="0"/>
                        <a:t>8</a:t>
                      </a:r>
                    </a:p>
                  </a:txBody>
                  <a:tcPr/>
                </a:tc>
                <a:tc>
                  <a:txBody>
                    <a:bodyPr/>
                    <a:lstStyle/>
                    <a:p>
                      <a:pPr algn="ctr"/>
                      <a:r>
                        <a:rPr lang="en-US" sz="1800" b="0" i="0" kern="1200" dirty="0" smtClean="0">
                          <a:solidFill>
                            <a:schemeClr val="dk1"/>
                          </a:solidFill>
                          <a:effectLst/>
                          <a:latin typeface="+mn-lt"/>
                          <a:ea typeface="+mn-ea"/>
                          <a:cs typeface="+mn-cs"/>
                        </a:rPr>
                        <a:t>Rorschach test</a:t>
                      </a:r>
                      <a:endParaRPr lang="ru-RU" dirty="0"/>
                    </a:p>
                  </a:txBody>
                  <a:tcPr/>
                </a:tc>
                <a:tc>
                  <a:txBody>
                    <a:bodyPr/>
                    <a:lstStyle/>
                    <a:p>
                      <a:pPr algn="ctr"/>
                      <a:r>
                        <a:rPr lang="en-US" dirty="0" smtClean="0"/>
                        <a:t>6</a:t>
                      </a:r>
                      <a:endParaRPr lang="ru-RU" dirty="0"/>
                    </a:p>
                  </a:txBody>
                  <a:tcPr/>
                </a:tc>
                <a:tc>
                  <a:txBody>
                    <a:bodyPr/>
                    <a:lstStyle/>
                    <a:p>
                      <a:pPr algn="ctr"/>
                      <a:r>
                        <a:rPr lang="en-US" dirty="0" smtClean="0"/>
                        <a:t>9 381</a:t>
                      </a:r>
                      <a:endParaRPr lang="ru-RU" dirty="0"/>
                    </a:p>
                  </a:txBody>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4131432066"/>
              </p:ext>
            </p:extLst>
          </p:nvPr>
        </p:nvGraphicFramePr>
        <p:xfrm>
          <a:off x="5923179" y="2968144"/>
          <a:ext cx="6030999" cy="3252187"/>
        </p:xfrm>
        <a:graphic>
          <a:graphicData uri="http://schemas.openxmlformats.org/drawingml/2006/table">
            <a:tbl>
              <a:tblPr firstRow="1" bandRow="1">
                <a:tableStyleId>{5C22544A-7EE6-4342-B048-85BDC9FD1C3A}</a:tableStyleId>
              </a:tblPr>
              <a:tblGrid>
                <a:gridCol w="633677"/>
                <a:gridCol w="2649922"/>
                <a:gridCol w="1487400"/>
                <a:gridCol w="1260000"/>
              </a:tblGrid>
              <a:tr h="370840">
                <a:tc>
                  <a:txBody>
                    <a:bodyPr/>
                    <a:lstStyle/>
                    <a:p>
                      <a:pPr algn="ctr"/>
                      <a:r>
                        <a:rPr lang="ru-RU" dirty="0" smtClean="0"/>
                        <a:t>№</a:t>
                      </a:r>
                      <a:endParaRPr lang="ru-RU" dirty="0"/>
                    </a:p>
                  </a:txBody>
                  <a:tcPr anchor="ctr"/>
                </a:tc>
                <a:tc>
                  <a:txBody>
                    <a:bodyPr/>
                    <a:lstStyle/>
                    <a:p>
                      <a:pPr algn="ctr"/>
                      <a:r>
                        <a:rPr lang="en-US" dirty="0" smtClean="0"/>
                        <a:t>Eponyms</a:t>
                      </a:r>
                      <a:endParaRPr lang="ru-RU" dirty="0"/>
                    </a:p>
                  </a:txBody>
                  <a:tcPr anchor="ctr"/>
                </a:tc>
                <a:tc>
                  <a:txBody>
                    <a:bodyPr/>
                    <a:lstStyle/>
                    <a:p>
                      <a:pPr algn="ctr"/>
                      <a:r>
                        <a:rPr lang="en-US" dirty="0" smtClean="0"/>
                        <a:t>Number of</a:t>
                      </a:r>
                      <a:r>
                        <a:rPr lang="en-US" baseline="0" dirty="0" smtClean="0"/>
                        <a:t> </a:t>
                      </a:r>
                      <a:r>
                        <a:rPr lang="en-US" dirty="0" smtClean="0"/>
                        <a:t>eponyms</a:t>
                      </a:r>
                      <a:endParaRPr lang="ru-RU" dirty="0"/>
                    </a:p>
                  </a:txBody>
                  <a:tcPr anchor="ctr"/>
                </a:tc>
                <a:tc>
                  <a:txBody>
                    <a:bodyPr/>
                    <a:lstStyle/>
                    <a:p>
                      <a:pPr algn="ctr"/>
                      <a:r>
                        <a:rPr lang="en-US" dirty="0" smtClean="0"/>
                        <a:t>Number  of words </a:t>
                      </a:r>
                      <a:endParaRPr lang="ru-RU" dirty="0"/>
                    </a:p>
                  </a:txBody>
                  <a:tcPr anchor="ctr"/>
                </a:tc>
              </a:tr>
              <a:tr h="370840">
                <a:tc>
                  <a:txBody>
                    <a:bodyPr/>
                    <a:lstStyle/>
                    <a:p>
                      <a:pPr algn="ctr"/>
                      <a:r>
                        <a:rPr lang="ru-RU" dirty="0" smtClean="0"/>
                        <a:t>9</a:t>
                      </a:r>
                      <a:endParaRPr lang="ru-RU" dirty="0"/>
                    </a:p>
                  </a:txBody>
                  <a:tcPr anchor="ctr"/>
                </a:tc>
                <a:tc>
                  <a:txBody>
                    <a:bodyPr/>
                    <a:lstStyle/>
                    <a:p>
                      <a:pPr algn="ctr"/>
                      <a:r>
                        <a:rPr lang="en-US" sz="1800" b="0" i="0" kern="1200" dirty="0" err="1" smtClean="0">
                          <a:solidFill>
                            <a:schemeClr val="dk1"/>
                          </a:solidFill>
                          <a:effectLst/>
                          <a:latin typeface="+mn-lt"/>
                          <a:ea typeface="+mn-ea"/>
                          <a:cs typeface="+mn-cs"/>
                        </a:rPr>
                        <a:t>Mantoux</a:t>
                      </a:r>
                      <a:r>
                        <a:rPr lang="en-US" sz="1800" b="0" i="0" kern="1200" dirty="0" smtClean="0">
                          <a:solidFill>
                            <a:schemeClr val="dk1"/>
                          </a:solidFill>
                          <a:effectLst/>
                          <a:latin typeface="+mn-lt"/>
                          <a:ea typeface="+mn-ea"/>
                          <a:cs typeface="+mn-cs"/>
                        </a:rPr>
                        <a:t> Test</a:t>
                      </a:r>
                      <a:endParaRPr lang="ru-RU" dirty="0"/>
                    </a:p>
                  </a:txBody>
                  <a:tcPr anchor="ctr"/>
                </a:tc>
                <a:tc>
                  <a:txBody>
                    <a:bodyPr/>
                    <a:lstStyle/>
                    <a:p>
                      <a:pPr algn="ctr"/>
                      <a:r>
                        <a:rPr lang="ru-RU" dirty="0" smtClean="0"/>
                        <a:t>36</a:t>
                      </a:r>
                      <a:endParaRPr lang="ru-RU" dirty="0"/>
                    </a:p>
                  </a:txBody>
                  <a:tcPr anchor="ctr"/>
                </a:tc>
                <a:tc>
                  <a:txBody>
                    <a:bodyPr/>
                    <a:lstStyle/>
                    <a:p>
                      <a:pPr algn="ctr"/>
                      <a:r>
                        <a:rPr lang="ru-RU" dirty="0" smtClean="0"/>
                        <a:t>2</a:t>
                      </a:r>
                      <a:r>
                        <a:rPr lang="ru-RU" baseline="0" dirty="0" smtClean="0"/>
                        <a:t> 567</a:t>
                      </a:r>
                      <a:endParaRPr lang="ru-RU" dirty="0"/>
                    </a:p>
                  </a:txBody>
                  <a:tcPr anchor="ctr"/>
                </a:tc>
              </a:tr>
              <a:tr h="370840">
                <a:tc>
                  <a:txBody>
                    <a:bodyPr/>
                    <a:lstStyle/>
                    <a:p>
                      <a:pPr algn="ctr"/>
                      <a:r>
                        <a:rPr lang="ru-RU" dirty="0" smtClean="0"/>
                        <a:t>10</a:t>
                      </a:r>
                      <a:endParaRPr lang="ru-RU" dirty="0"/>
                    </a:p>
                  </a:txBody>
                  <a:tcPr anchor="ctr"/>
                </a:tc>
                <a:tc>
                  <a:txBody>
                    <a:bodyPr/>
                    <a:lstStyle/>
                    <a:p>
                      <a:pPr algn="ctr"/>
                      <a:r>
                        <a:rPr lang="en-US" sz="1800" b="0" i="0" kern="1200" dirty="0" smtClean="0">
                          <a:solidFill>
                            <a:schemeClr val="dk1"/>
                          </a:solidFill>
                          <a:effectLst/>
                          <a:latin typeface="+mn-lt"/>
                          <a:ea typeface="+mn-ea"/>
                          <a:cs typeface="+mn-cs"/>
                        </a:rPr>
                        <a:t>Eustachian tube</a:t>
                      </a:r>
                      <a:endParaRPr lang="ru-RU" dirty="0"/>
                    </a:p>
                  </a:txBody>
                  <a:tcPr anchor="ctr"/>
                </a:tc>
                <a:tc>
                  <a:txBody>
                    <a:bodyPr/>
                    <a:lstStyle/>
                    <a:p>
                      <a:pPr algn="ctr"/>
                      <a:r>
                        <a:rPr lang="en-US" dirty="0" smtClean="0"/>
                        <a:t>24</a:t>
                      </a:r>
                      <a:endParaRPr lang="ru-RU" dirty="0"/>
                    </a:p>
                  </a:txBody>
                  <a:tcPr anchor="ctr"/>
                </a:tc>
                <a:tc>
                  <a:txBody>
                    <a:bodyPr/>
                    <a:lstStyle/>
                    <a:p>
                      <a:pPr algn="ctr"/>
                      <a:r>
                        <a:rPr lang="en-US" dirty="0" smtClean="0"/>
                        <a:t>1 682</a:t>
                      </a:r>
                      <a:endParaRPr lang="ru-RU" dirty="0"/>
                    </a:p>
                  </a:txBody>
                  <a:tcPr anchor="ctr"/>
                </a:tc>
              </a:tr>
              <a:tr h="387067">
                <a:tc>
                  <a:txBody>
                    <a:bodyPr/>
                    <a:lstStyle/>
                    <a:p>
                      <a:pPr algn="ctr"/>
                      <a:r>
                        <a:rPr lang="ru-RU" dirty="0" smtClean="0"/>
                        <a:t>11</a:t>
                      </a:r>
                      <a:endParaRPr lang="ru-RU" dirty="0"/>
                    </a:p>
                  </a:txBody>
                  <a:tcPr anchor="ctr"/>
                </a:tc>
                <a:tc>
                  <a:txBody>
                    <a:bodyPr/>
                    <a:lstStyle/>
                    <a:p>
                      <a:pPr algn="ctr"/>
                      <a:r>
                        <a:rPr lang="en-US" sz="1800" b="0" i="0" kern="1200" dirty="0" smtClean="0">
                          <a:solidFill>
                            <a:schemeClr val="dk1"/>
                          </a:solidFill>
                          <a:effectLst/>
                          <a:latin typeface="+mn-lt"/>
                          <a:ea typeface="+mn-ea"/>
                          <a:cs typeface="+mn-cs"/>
                        </a:rPr>
                        <a:t>Purkinje cell</a:t>
                      </a:r>
                      <a:endParaRPr lang="ru-RU" dirty="0"/>
                    </a:p>
                  </a:txBody>
                  <a:tcPr anchor="ctr"/>
                </a:tc>
                <a:tc>
                  <a:txBody>
                    <a:bodyPr/>
                    <a:lstStyle/>
                    <a:p>
                      <a:pPr algn="ctr"/>
                      <a:r>
                        <a:rPr lang="en-US" dirty="0" smtClean="0"/>
                        <a:t>6</a:t>
                      </a:r>
                      <a:endParaRPr lang="ru-RU" dirty="0"/>
                    </a:p>
                  </a:txBody>
                  <a:tcPr anchor="ctr"/>
                </a:tc>
                <a:tc>
                  <a:txBody>
                    <a:bodyPr/>
                    <a:lstStyle/>
                    <a:p>
                      <a:pPr algn="ctr"/>
                      <a:r>
                        <a:rPr lang="en-US" dirty="0" smtClean="0"/>
                        <a:t>620</a:t>
                      </a:r>
                      <a:endParaRPr lang="ru-RU" dirty="0"/>
                    </a:p>
                  </a:txBody>
                  <a:tcPr anchor="ctr"/>
                </a:tc>
              </a:tr>
              <a:tr h="370840">
                <a:tc>
                  <a:txBody>
                    <a:bodyPr/>
                    <a:lstStyle/>
                    <a:p>
                      <a:pPr algn="ctr"/>
                      <a:r>
                        <a:rPr lang="ru-RU" dirty="0" smtClean="0"/>
                        <a:t>12</a:t>
                      </a:r>
                      <a:endParaRPr lang="ru-RU" dirty="0"/>
                    </a:p>
                  </a:txBody>
                  <a:tcPr anchor="ctr"/>
                </a:tc>
                <a:tc>
                  <a:txBody>
                    <a:bodyPr/>
                    <a:lstStyle/>
                    <a:p>
                      <a:pPr algn="ctr"/>
                      <a:r>
                        <a:rPr lang="en-US" sz="1800" b="0" i="0" kern="1200" dirty="0" smtClean="0">
                          <a:solidFill>
                            <a:schemeClr val="dk1"/>
                          </a:solidFill>
                          <a:effectLst/>
                          <a:latin typeface="+mn-lt"/>
                          <a:ea typeface="+mn-ea"/>
                          <a:cs typeface="+mn-cs"/>
                        </a:rPr>
                        <a:t>Betz cell</a:t>
                      </a:r>
                      <a:endParaRPr lang="ru-RU" dirty="0"/>
                    </a:p>
                  </a:txBody>
                  <a:tcPr anchor="ctr"/>
                </a:tc>
                <a:tc>
                  <a:txBody>
                    <a:bodyPr/>
                    <a:lstStyle/>
                    <a:p>
                      <a:pPr algn="ctr"/>
                      <a:r>
                        <a:rPr lang="en-US" dirty="0" smtClean="0"/>
                        <a:t>16</a:t>
                      </a:r>
                      <a:endParaRPr lang="ru-RU" dirty="0"/>
                    </a:p>
                  </a:txBody>
                  <a:tcPr anchor="ctr"/>
                </a:tc>
                <a:tc>
                  <a:txBody>
                    <a:bodyPr/>
                    <a:lstStyle/>
                    <a:p>
                      <a:pPr algn="ctr"/>
                      <a:r>
                        <a:rPr lang="en-US" dirty="0" smtClean="0"/>
                        <a:t>13 137</a:t>
                      </a:r>
                      <a:endParaRPr lang="ru-RU" dirty="0"/>
                    </a:p>
                  </a:txBody>
                  <a:tcPr anchor="ctr"/>
                </a:tc>
              </a:tr>
              <a:tr h="370840">
                <a:tc>
                  <a:txBody>
                    <a:bodyPr/>
                    <a:lstStyle/>
                    <a:p>
                      <a:pPr algn="ctr"/>
                      <a:r>
                        <a:rPr lang="ru-RU" dirty="0" smtClean="0"/>
                        <a:t>13</a:t>
                      </a:r>
                      <a:endParaRPr lang="ru-RU" dirty="0"/>
                    </a:p>
                  </a:txBody>
                  <a:tcPr anchor="ctr"/>
                </a:tc>
                <a:tc>
                  <a:txBody>
                    <a:bodyPr/>
                    <a:lstStyle/>
                    <a:p>
                      <a:pPr algn="ctr"/>
                      <a:r>
                        <a:rPr lang="en-US" sz="1800" b="0" i="0" kern="1200" dirty="0" smtClean="0">
                          <a:solidFill>
                            <a:schemeClr val="dk1"/>
                          </a:solidFill>
                          <a:effectLst/>
                          <a:latin typeface="+mn-lt"/>
                          <a:ea typeface="+mn-ea"/>
                          <a:cs typeface="+mn-cs"/>
                        </a:rPr>
                        <a:t>His bundle</a:t>
                      </a:r>
                      <a:endParaRPr lang="ru-RU" dirty="0"/>
                    </a:p>
                  </a:txBody>
                  <a:tcPr anchor="ctr"/>
                </a:tc>
                <a:tc>
                  <a:txBody>
                    <a:bodyPr/>
                    <a:lstStyle/>
                    <a:p>
                      <a:pPr algn="ctr"/>
                      <a:r>
                        <a:rPr lang="en-US" dirty="0" smtClean="0"/>
                        <a:t>21</a:t>
                      </a:r>
                      <a:endParaRPr lang="ru-RU" dirty="0"/>
                    </a:p>
                  </a:txBody>
                  <a:tcPr anchor="ctr"/>
                </a:tc>
                <a:tc>
                  <a:txBody>
                    <a:bodyPr/>
                    <a:lstStyle/>
                    <a:p>
                      <a:pPr algn="ctr"/>
                      <a:r>
                        <a:rPr lang="en-US" dirty="0" smtClean="0"/>
                        <a:t>4 511</a:t>
                      </a:r>
                      <a:endParaRPr lang="ru-RU" dirty="0"/>
                    </a:p>
                  </a:txBody>
                  <a:tcPr anchor="ctr"/>
                </a:tc>
              </a:tr>
              <a:tr h="370840">
                <a:tc>
                  <a:txBody>
                    <a:bodyPr/>
                    <a:lstStyle/>
                    <a:p>
                      <a:pPr algn="ctr"/>
                      <a:r>
                        <a:rPr lang="ru-RU" dirty="0" smtClean="0"/>
                        <a:t>14</a:t>
                      </a:r>
                      <a:endParaRPr lang="ru-RU" dirty="0"/>
                    </a:p>
                  </a:txBody>
                  <a:tcPr anchor="ctr"/>
                </a:tc>
                <a:tc>
                  <a:txBody>
                    <a:bodyPr/>
                    <a:lstStyle/>
                    <a:p>
                      <a:pPr algn="ctr"/>
                      <a:r>
                        <a:rPr lang="en-US" sz="1800" b="0" i="0" kern="1200" dirty="0" err="1" smtClean="0">
                          <a:solidFill>
                            <a:schemeClr val="dk1"/>
                          </a:solidFill>
                          <a:effectLst/>
                          <a:latin typeface="+mn-lt"/>
                          <a:ea typeface="+mn-ea"/>
                          <a:cs typeface="+mn-cs"/>
                        </a:rPr>
                        <a:t>Paneth</a:t>
                      </a:r>
                      <a:r>
                        <a:rPr lang="en-US" sz="1800" b="0" i="0" kern="1200" dirty="0" smtClean="0">
                          <a:solidFill>
                            <a:schemeClr val="dk1"/>
                          </a:solidFill>
                          <a:effectLst/>
                          <a:latin typeface="+mn-lt"/>
                          <a:ea typeface="+mn-ea"/>
                          <a:cs typeface="+mn-cs"/>
                        </a:rPr>
                        <a:t> cell</a:t>
                      </a:r>
                      <a:endParaRPr lang="ru-RU" dirty="0"/>
                    </a:p>
                  </a:txBody>
                  <a:tcPr anchor="ctr"/>
                </a:tc>
                <a:tc>
                  <a:txBody>
                    <a:bodyPr/>
                    <a:lstStyle/>
                    <a:p>
                      <a:pPr algn="ctr"/>
                      <a:r>
                        <a:rPr lang="en-US" dirty="0" smtClean="0"/>
                        <a:t>41</a:t>
                      </a:r>
                      <a:endParaRPr lang="ru-RU" dirty="0"/>
                    </a:p>
                  </a:txBody>
                  <a:tcPr anchor="ctr"/>
                </a:tc>
                <a:tc>
                  <a:txBody>
                    <a:bodyPr/>
                    <a:lstStyle/>
                    <a:p>
                      <a:pPr algn="ctr"/>
                      <a:r>
                        <a:rPr lang="en-US" smtClean="0"/>
                        <a:t>3</a:t>
                      </a:r>
                      <a:r>
                        <a:rPr lang="en-US" baseline="0" smtClean="0"/>
                        <a:t> </a:t>
                      </a:r>
                      <a:r>
                        <a:rPr lang="en-US" smtClean="0"/>
                        <a:t>970</a:t>
                      </a:r>
                      <a:endParaRPr lang="ru-RU"/>
                    </a:p>
                  </a:txBody>
                  <a:tcPr anchor="ctr"/>
                </a:tc>
              </a:tr>
              <a:tr h="370840">
                <a:tc>
                  <a:txBody>
                    <a:bodyPr/>
                    <a:lstStyle/>
                    <a:p>
                      <a:pPr algn="ctr"/>
                      <a:r>
                        <a:rPr lang="ru-RU" dirty="0" smtClean="0"/>
                        <a:t>15</a:t>
                      </a:r>
                      <a:endParaRPr lang="ru-RU" dirty="0"/>
                    </a:p>
                  </a:txBody>
                  <a:tcPr anchor="ctr"/>
                </a:tc>
                <a:tc>
                  <a:txBody>
                    <a:bodyPr/>
                    <a:lstStyle/>
                    <a:p>
                      <a:pPr algn="ctr"/>
                      <a:r>
                        <a:rPr lang="en-US" sz="1800" b="0" i="0" kern="1200" dirty="0" err="1" smtClean="0">
                          <a:solidFill>
                            <a:schemeClr val="dk1"/>
                          </a:solidFill>
                          <a:effectLst/>
                          <a:latin typeface="+mn-lt"/>
                          <a:ea typeface="+mn-ea"/>
                          <a:cs typeface="+mn-cs"/>
                        </a:rPr>
                        <a:t>Angelman</a:t>
                      </a:r>
                      <a:r>
                        <a:rPr lang="en-US" sz="1800" b="0" i="0" kern="1200" dirty="0" smtClean="0">
                          <a:solidFill>
                            <a:schemeClr val="dk1"/>
                          </a:solidFill>
                          <a:effectLst/>
                          <a:latin typeface="+mn-lt"/>
                          <a:ea typeface="+mn-ea"/>
                          <a:cs typeface="+mn-cs"/>
                        </a:rPr>
                        <a:t> syndrome</a:t>
                      </a:r>
                      <a:endParaRPr lang="ru-RU" dirty="0"/>
                    </a:p>
                  </a:txBody>
                  <a:tcPr anchor="ctr"/>
                </a:tc>
                <a:tc>
                  <a:txBody>
                    <a:bodyPr/>
                    <a:lstStyle/>
                    <a:p>
                      <a:pPr algn="ctr"/>
                      <a:r>
                        <a:rPr lang="en-US" dirty="0" smtClean="0"/>
                        <a:t>6</a:t>
                      </a:r>
                      <a:endParaRPr lang="ru-RU" dirty="0"/>
                    </a:p>
                  </a:txBody>
                  <a:tcPr anchor="ctr"/>
                </a:tc>
                <a:tc>
                  <a:txBody>
                    <a:bodyPr/>
                    <a:lstStyle/>
                    <a:p>
                      <a:pPr algn="ctr"/>
                      <a:r>
                        <a:rPr lang="en-US" dirty="0" smtClean="0"/>
                        <a:t>376</a:t>
                      </a:r>
                      <a:endParaRPr lang="ru-RU" dirty="0"/>
                    </a:p>
                  </a:txBody>
                  <a:tcPr anchor="ctr"/>
                </a:tc>
              </a:tr>
            </a:tbl>
          </a:graphicData>
        </a:graphic>
      </p:graphicFrame>
    </p:spTree>
    <p:extLst>
      <p:ext uri="{BB962C8B-B14F-4D97-AF65-F5344CB8AC3E}">
        <p14:creationId xmlns:p14="http://schemas.microsoft.com/office/powerpoint/2010/main" val="24192083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911370" y="721471"/>
            <a:ext cx="10526545" cy="1143601"/>
          </a:xfrm>
        </p:spPr>
        <p:txBody>
          <a:bodyPr/>
          <a:lstStyle/>
          <a:p>
            <a:r>
              <a:rPr lang="en-US" dirty="0"/>
              <a:t>As well as the analysis of 9 scientific medical journals of the XXI century.</a:t>
            </a: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787240795"/>
              </p:ext>
            </p:extLst>
          </p:nvPr>
        </p:nvGraphicFramePr>
        <p:xfrm>
          <a:off x="925434" y="1700790"/>
          <a:ext cx="10254049" cy="4510098"/>
        </p:xfrm>
        <a:graphic>
          <a:graphicData uri="http://schemas.openxmlformats.org/drawingml/2006/table">
            <a:tbl>
              <a:tblPr firstRow="1" bandRow="1">
                <a:tableStyleId>{5C22544A-7EE6-4342-B048-85BDC9FD1C3A}</a:tableStyleId>
              </a:tblPr>
              <a:tblGrid>
                <a:gridCol w="576073"/>
                <a:gridCol w="5011809"/>
                <a:gridCol w="1324961"/>
                <a:gridCol w="2073852"/>
                <a:gridCol w="1267354"/>
              </a:tblGrid>
              <a:tr h="845656">
                <a:tc>
                  <a:txBody>
                    <a:bodyPr/>
                    <a:lstStyle/>
                    <a:p>
                      <a:pPr algn="ctr"/>
                      <a:r>
                        <a:rPr lang="ru-RU" dirty="0" smtClean="0"/>
                        <a:t>№</a:t>
                      </a:r>
                      <a:endParaRPr lang="ru-RU" dirty="0"/>
                    </a:p>
                  </a:txBody>
                  <a:tcPr anchor="ctr"/>
                </a:tc>
                <a:tc>
                  <a:txBody>
                    <a:bodyPr/>
                    <a:lstStyle/>
                    <a:p>
                      <a:pPr algn="ctr"/>
                      <a:r>
                        <a:rPr lang="en-US" dirty="0" smtClean="0"/>
                        <a:t>Name</a:t>
                      </a:r>
                      <a:r>
                        <a:rPr lang="en-US" baseline="0" dirty="0" smtClean="0"/>
                        <a:t> of journals</a:t>
                      </a:r>
                      <a:endParaRPr lang="ru-RU"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Number of</a:t>
                      </a:r>
                      <a:r>
                        <a:rPr lang="en-US" baseline="0" dirty="0" smtClean="0"/>
                        <a:t> </a:t>
                      </a:r>
                      <a:r>
                        <a:rPr lang="en-US" dirty="0" smtClean="0"/>
                        <a:t>articles</a:t>
                      </a:r>
                      <a:endParaRPr lang="ru-RU" dirty="0" smtClean="0"/>
                    </a:p>
                    <a:p>
                      <a:pPr algn="ctr"/>
                      <a:endParaRPr lang="ru-RU" dirty="0"/>
                    </a:p>
                  </a:txBody>
                  <a:tcPr anchor="ctr"/>
                </a:tc>
                <a:tc>
                  <a:txBody>
                    <a:bodyPr/>
                    <a:lstStyle/>
                    <a:p>
                      <a:pPr algn="ctr"/>
                      <a:r>
                        <a:rPr lang="en-US" dirty="0" smtClean="0"/>
                        <a:t>Articles with eponyms</a:t>
                      </a:r>
                      <a:endParaRPr lang="ru-RU" dirty="0"/>
                    </a:p>
                  </a:txBody>
                  <a:tcPr anchor="ctr"/>
                </a:tc>
                <a:tc>
                  <a:txBody>
                    <a:bodyPr/>
                    <a:lstStyle/>
                    <a:p>
                      <a:pPr algn="ctr"/>
                      <a:r>
                        <a:rPr lang="en-US" dirty="0" smtClean="0"/>
                        <a:t>%</a:t>
                      </a:r>
                      <a:endParaRPr lang="ru-RU" dirty="0"/>
                    </a:p>
                  </a:txBody>
                  <a:tcPr anchor="ctr"/>
                </a:tc>
              </a:tr>
              <a:tr h="399522">
                <a:tc>
                  <a:txBody>
                    <a:bodyPr/>
                    <a:lstStyle/>
                    <a:p>
                      <a:pPr algn="ctr"/>
                      <a:r>
                        <a:rPr lang="ru-RU" dirty="0" smtClean="0"/>
                        <a:t>1</a:t>
                      </a:r>
                      <a:endParaRPr lang="ru-RU" dirty="0"/>
                    </a:p>
                  </a:txBody>
                  <a:tcPr anchor="ctr"/>
                </a:tc>
                <a:tc>
                  <a:txBody>
                    <a:bodyPr/>
                    <a:lstStyle/>
                    <a:p>
                      <a:pPr algn="ctr"/>
                      <a:r>
                        <a:rPr lang="en-US" sz="1600" b="0" i="0" kern="1200" dirty="0" smtClean="0">
                          <a:solidFill>
                            <a:schemeClr val="dk1"/>
                          </a:solidFill>
                          <a:effectLst/>
                          <a:latin typeface="+mn-lt"/>
                          <a:ea typeface="+mn-ea"/>
                          <a:cs typeface="+mn-cs"/>
                        </a:rPr>
                        <a:t>Journal of </a:t>
                      </a:r>
                      <a:r>
                        <a:rPr lang="en-US" sz="1600" b="0" i="0" kern="1200" dirty="0" err="1" smtClean="0">
                          <a:solidFill>
                            <a:schemeClr val="dk1"/>
                          </a:solidFill>
                          <a:effectLst/>
                          <a:latin typeface="+mn-lt"/>
                          <a:ea typeface="+mn-ea"/>
                          <a:cs typeface="+mn-cs"/>
                        </a:rPr>
                        <a:t>Neuroinflammation</a:t>
                      </a:r>
                      <a:r>
                        <a:rPr lang="en-US" sz="1600" b="0" i="0" kern="1200" dirty="0" smtClean="0">
                          <a:solidFill>
                            <a:schemeClr val="dk1"/>
                          </a:solidFill>
                          <a:effectLst/>
                          <a:latin typeface="+mn-lt"/>
                          <a:ea typeface="+mn-ea"/>
                          <a:cs typeface="+mn-cs"/>
                        </a:rPr>
                        <a:t> volume 1, 2004</a:t>
                      </a:r>
                      <a:endParaRPr lang="ru-RU" sz="1600" dirty="0"/>
                    </a:p>
                  </a:txBody>
                  <a:tcPr anchor="ctr"/>
                </a:tc>
                <a:tc>
                  <a:txBody>
                    <a:bodyPr/>
                    <a:lstStyle/>
                    <a:p>
                      <a:pPr algn="ctr"/>
                      <a:r>
                        <a:rPr lang="en-US" dirty="0" smtClean="0"/>
                        <a:t>13</a:t>
                      </a:r>
                      <a:endParaRPr lang="ru-RU" dirty="0"/>
                    </a:p>
                  </a:txBody>
                  <a:tcPr anchor="ctr"/>
                </a:tc>
                <a:tc>
                  <a:txBody>
                    <a:bodyPr/>
                    <a:lstStyle/>
                    <a:p>
                      <a:pPr algn="ctr"/>
                      <a:r>
                        <a:rPr lang="en-US" dirty="0" smtClean="0"/>
                        <a:t>12</a:t>
                      </a:r>
                      <a:endParaRPr lang="ru-RU" dirty="0"/>
                    </a:p>
                  </a:txBody>
                  <a:tcPr anchor="ctr"/>
                </a:tc>
                <a:tc>
                  <a:txBody>
                    <a:bodyPr/>
                    <a:lstStyle/>
                    <a:p>
                      <a:pPr algn="ctr"/>
                      <a:r>
                        <a:rPr lang="en-US" dirty="0" smtClean="0"/>
                        <a:t>92</a:t>
                      </a:r>
                      <a:endParaRPr lang="ru-RU" dirty="0"/>
                    </a:p>
                  </a:txBody>
                  <a:tcPr anchor="ctr"/>
                </a:tc>
              </a:tr>
              <a:tr h="399522">
                <a:tc>
                  <a:txBody>
                    <a:bodyPr/>
                    <a:lstStyle/>
                    <a:p>
                      <a:pPr algn="ctr"/>
                      <a:r>
                        <a:rPr lang="ru-RU" dirty="0" smtClean="0"/>
                        <a:t>2</a:t>
                      </a:r>
                      <a:endParaRPr lang="ru-RU" dirty="0"/>
                    </a:p>
                  </a:txBody>
                  <a:tcPr anchor="ctr"/>
                </a:tc>
                <a:tc>
                  <a:txBody>
                    <a:bodyPr/>
                    <a:lstStyle/>
                    <a:p>
                      <a:pPr algn="ctr"/>
                      <a:r>
                        <a:rPr lang="en-US" sz="1600" b="0" i="0" kern="1200" dirty="0" smtClean="0">
                          <a:solidFill>
                            <a:schemeClr val="dk1"/>
                          </a:solidFill>
                          <a:effectLst/>
                          <a:latin typeface="+mn-lt"/>
                          <a:ea typeface="+mn-ea"/>
                          <a:cs typeface="+mn-cs"/>
                        </a:rPr>
                        <a:t>Journal of Anatomy volume 211(1), 2007</a:t>
                      </a:r>
                      <a:endParaRPr lang="ru-RU" sz="1600" dirty="0"/>
                    </a:p>
                  </a:txBody>
                  <a:tcPr anchor="ctr"/>
                </a:tc>
                <a:tc>
                  <a:txBody>
                    <a:bodyPr/>
                    <a:lstStyle/>
                    <a:p>
                      <a:pPr algn="ctr"/>
                      <a:r>
                        <a:rPr lang="en-US" dirty="0" smtClean="0"/>
                        <a:t>12</a:t>
                      </a:r>
                      <a:endParaRPr lang="ru-RU" dirty="0"/>
                    </a:p>
                  </a:txBody>
                  <a:tcPr anchor="ctr"/>
                </a:tc>
                <a:tc>
                  <a:txBody>
                    <a:bodyPr/>
                    <a:lstStyle/>
                    <a:p>
                      <a:pPr algn="ctr"/>
                      <a:r>
                        <a:rPr lang="en-US" dirty="0" smtClean="0"/>
                        <a:t>9</a:t>
                      </a:r>
                      <a:endParaRPr lang="ru-RU" dirty="0"/>
                    </a:p>
                  </a:txBody>
                  <a:tcPr anchor="ctr"/>
                </a:tc>
                <a:tc>
                  <a:txBody>
                    <a:bodyPr/>
                    <a:lstStyle/>
                    <a:p>
                      <a:pPr algn="ctr"/>
                      <a:r>
                        <a:rPr lang="en-US" dirty="0" smtClean="0"/>
                        <a:t>75</a:t>
                      </a:r>
                      <a:endParaRPr lang="ru-RU" dirty="0"/>
                    </a:p>
                  </a:txBody>
                  <a:tcPr anchor="ctr"/>
                </a:tc>
              </a:tr>
              <a:tr h="399522">
                <a:tc>
                  <a:txBody>
                    <a:bodyPr/>
                    <a:lstStyle/>
                    <a:p>
                      <a:pPr algn="ctr"/>
                      <a:r>
                        <a:rPr lang="ru-RU" dirty="0" smtClean="0"/>
                        <a:t>3</a:t>
                      </a:r>
                      <a:endParaRPr lang="ru-RU" dirty="0"/>
                    </a:p>
                  </a:txBody>
                  <a:tcPr anchor="ctr"/>
                </a:tc>
                <a:tc>
                  <a:txBody>
                    <a:bodyPr/>
                    <a:lstStyle/>
                    <a:p>
                      <a:pPr algn="ctr"/>
                      <a:r>
                        <a:rPr lang="en-US" sz="1600" b="0" i="0" kern="1200" dirty="0" smtClean="0">
                          <a:solidFill>
                            <a:schemeClr val="dk1"/>
                          </a:solidFill>
                          <a:effectLst/>
                          <a:latin typeface="+mn-lt"/>
                          <a:ea typeface="+mn-ea"/>
                          <a:cs typeface="+mn-cs"/>
                        </a:rPr>
                        <a:t>Clinics in Orthopedic Surgery volume 1(1), 2009</a:t>
                      </a:r>
                      <a:endParaRPr lang="ru-RU" sz="1600" dirty="0"/>
                    </a:p>
                  </a:txBody>
                  <a:tcPr anchor="ctr"/>
                </a:tc>
                <a:tc>
                  <a:txBody>
                    <a:bodyPr/>
                    <a:lstStyle/>
                    <a:p>
                      <a:pPr algn="ctr"/>
                      <a:r>
                        <a:rPr lang="en-US" dirty="0" smtClean="0"/>
                        <a:t>8</a:t>
                      </a:r>
                      <a:endParaRPr lang="ru-RU" dirty="0"/>
                    </a:p>
                  </a:txBody>
                  <a:tcPr anchor="ctr"/>
                </a:tc>
                <a:tc>
                  <a:txBody>
                    <a:bodyPr/>
                    <a:lstStyle/>
                    <a:p>
                      <a:pPr algn="ctr"/>
                      <a:r>
                        <a:rPr lang="en-US" dirty="0" smtClean="0"/>
                        <a:t>6</a:t>
                      </a:r>
                      <a:endParaRPr lang="ru-RU" dirty="0"/>
                    </a:p>
                  </a:txBody>
                  <a:tcPr anchor="ctr"/>
                </a:tc>
                <a:tc>
                  <a:txBody>
                    <a:bodyPr/>
                    <a:lstStyle/>
                    <a:p>
                      <a:pPr algn="ctr"/>
                      <a:r>
                        <a:rPr lang="en-US" dirty="0" smtClean="0"/>
                        <a:t>75</a:t>
                      </a:r>
                      <a:endParaRPr lang="ru-RU" dirty="0"/>
                    </a:p>
                  </a:txBody>
                  <a:tcPr anchor="ctr"/>
                </a:tc>
              </a:tr>
              <a:tr h="399522">
                <a:tc>
                  <a:txBody>
                    <a:bodyPr/>
                    <a:lstStyle/>
                    <a:p>
                      <a:pPr algn="ctr"/>
                      <a:r>
                        <a:rPr lang="ru-RU" dirty="0" smtClean="0"/>
                        <a:t>4</a:t>
                      </a:r>
                      <a:endParaRPr lang="ru-RU" dirty="0"/>
                    </a:p>
                  </a:txBody>
                  <a:tcPr anchor="ctr"/>
                </a:tc>
                <a:tc>
                  <a:txBody>
                    <a:bodyPr/>
                    <a:lstStyle/>
                    <a:p>
                      <a:pPr algn="ctr"/>
                      <a:r>
                        <a:rPr lang="en-US" sz="1600" b="0" i="0" kern="1200" dirty="0" smtClean="0">
                          <a:solidFill>
                            <a:schemeClr val="dk1"/>
                          </a:solidFill>
                          <a:effectLst/>
                          <a:latin typeface="+mn-lt"/>
                          <a:ea typeface="+mn-ea"/>
                          <a:cs typeface="+mn-cs"/>
                        </a:rPr>
                        <a:t>American Journal of Human Genetics volume 89(1), 2011</a:t>
                      </a:r>
                      <a:endParaRPr lang="ru-RU" sz="1600" dirty="0"/>
                    </a:p>
                  </a:txBody>
                  <a:tcPr anchor="ctr"/>
                </a:tc>
                <a:tc>
                  <a:txBody>
                    <a:bodyPr/>
                    <a:lstStyle/>
                    <a:p>
                      <a:pPr algn="ctr"/>
                      <a:r>
                        <a:rPr lang="en-US" dirty="0" smtClean="0"/>
                        <a:t>9</a:t>
                      </a:r>
                      <a:endParaRPr lang="ru-RU" dirty="0"/>
                    </a:p>
                  </a:txBody>
                  <a:tcPr anchor="ctr"/>
                </a:tc>
                <a:tc>
                  <a:txBody>
                    <a:bodyPr/>
                    <a:lstStyle/>
                    <a:p>
                      <a:pPr algn="ctr"/>
                      <a:r>
                        <a:rPr lang="en-US" dirty="0" smtClean="0"/>
                        <a:t>8</a:t>
                      </a:r>
                      <a:endParaRPr lang="ru-RU" dirty="0"/>
                    </a:p>
                  </a:txBody>
                  <a:tcPr anchor="ctr"/>
                </a:tc>
                <a:tc>
                  <a:txBody>
                    <a:bodyPr/>
                    <a:lstStyle/>
                    <a:p>
                      <a:pPr algn="ctr"/>
                      <a:r>
                        <a:rPr lang="en-US" dirty="0" smtClean="0"/>
                        <a:t>89</a:t>
                      </a:r>
                      <a:endParaRPr lang="ru-RU" dirty="0"/>
                    </a:p>
                  </a:txBody>
                  <a:tcPr anchor="ctr"/>
                </a:tc>
              </a:tr>
              <a:tr h="399522">
                <a:tc>
                  <a:txBody>
                    <a:bodyPr/>
                    <a:lstStyle/>
                    <a:p>
                      <a:pPr algn="ctr"/>
                      <a:r>
                        <a:rPr lang="ru-RU" dirty="0" smtClean="0"/>
                        <a:t>5</a:t>
                      </a:r>
                      <a:endParaRPr lang="ru-RU" dirty="0"/>
                    </a:p>
                  </a:txBody>
                  <a:tcPr anchor="ctr"/>
                </a:tc>
                <a:tc>
                  <a:txBody>
                    <a:bodyPr/>
                    <a:lstStyle/>
                    <a:p>
                      <a:pPr algn="ctr"/>
                      <a:r>
                        <a:rPr lang="en-US" sz="1600" b="0" i="0" kern="1200" dirty="0" smtClean="0">
                          <a:solidFill>
                            <a:schemeClr val="dk1"/>
                          </a:solidFill>
                          <a:effectLst/>
                          <a:latin typeface="+mn-lt"/>
                          <a:ea typeface="+mn-ea"/>
                          <a:cs typeface="+mn-cs"/>
                        </a:rPr>
                        <a:t>Archives of Bone and Joint Surgery volume 1(2), 2013</a:t>
                      </a:r>
                      <a:endParaRPr lang="ru-RU" sz="1600" dirty="0"/>
                    </a:p>
                  </a:txBody>
                  <a:tcPr anchor="ctr"/>
                </a:tc>
                <a:tc>
                  <a:txBody>
                    <a:bodyPr/>
                    <a:lstStyle/>
                    <a:p>
                      <a:pPr algn="ctr"/>
                      <a:r>
                        <a:rPr lang="en-US" dirty="0" smtClean="0"/>
                        <a:t>11</a:t>
                      </a:r>
                      <a:endParaRPr lang="ru-RU" dirty="0"/>
                    </a:p>
                  </a:txBody>
                  <a:tcPr anchor="ctr"/>
                </a:tc>
                <a:tc>
                  <a:txBody>
                    <a:bodyPr/>
                    <a:lstStyle/>
                    <a:p>
                      <a:pPr algn="ctr"/>
                      <a:r>
                        <a:rPr lang="en-US" dirty="0" smtClean="0"/>
                        <a:t>7</a:t>
                      </a:r>
                      <a:endParaRPr lang="ru-RU" dirty="0"/>
                    </a:p>
                  </a:txBody>
                  <a:tcPr anchor="ctr"/>
                </a:tc>
                <a:tc>
                  <a:txBody>
                    <a:bodyPr/>
                    <a:lstStyle/>
                    <a:p>
                      <a:pPr algn="ctr"/>
                      <a:r>
                        <a:rPr lang="en-US" dirty="0" smtClean="0"/>
                        <a:t>64</a:t>
                      </a:r>
                      <a:endParaRPr lang="ru-RU" dirty="0"/>
                    </a:p>
                  </a:txBody>
                  <a:tcPr anchor="ctr"/>
                </a:tc>
              </a:tr>
              <a:tr h="399522">
                <a:tc>
                  <a:txBody>
                    <a:bodyPr/>
                    <a:lstStyle/>
                    <a:p>
                      <a:pPr algn="ctr"/>
                      <a:r>
                        <a:rPr lang="ru-RU" dirty="0" smtClean="0"/>
                        <a:t>6</a:t>
                      </a:r>
                      <a:endParaRPr lang="ru-RU" dirty="0"/>
                    </a:p>
                  </a:txBody>
                  <a:tcPr anchor="ctr"/>
                </a:tc>
                <a:tc>
                  <a:txBody>
                    <a:bodyPr/>
                    <a:lstStyle/>
                    <a:p>
                      <a:pPr algn="ctr"/>
                      <a:r>
                        <a:rPr lang="en-US" sz="1600" b="0" i="0" kern="1200" dirty="0" smtClean="0">
                          <a:solidFill>
                            <a:schemeClr val="dk1"/>
                          </a:solidFill>
                          <a:effectLst/>
                          <a:latin typeface="+mn-lt"/>
                          <a:ea typeface="+mn-ea"/>
                          <a:cs typeface="+mn-cs"/>
                        </a:rPr>
                        <a:t>The American Journal of Pathology volume 185(1), 2015</a:t>
                      </a:r>
                      <a:endParaRPr lang="ru-RU" sz="1600" dirty="0"/>
                    </a:p>
                  </a:txBody>
                  <a:tcPr anchor="ctr"/>
                </a:tc>
                <a:tc>
                  <a:txBody>
                    <a:bodyPr/>
                    <a:lstStyle/>
                    <a:p>
                      <a:pPr algn="ctr"/>
                      <a:r>
                        <a:rPr lang="en-US" dirty="0" smtClean="0"/>
                        <a:t>12</a:t>
                      </a:r>
                      <a:endParaRPr lang="ru-RU" dirty="0"/>
                    </a:p>
                  </a:txBody>
                  <a:tcPr anchor="ctr"/>
                </a:tc>
                <a:tc>
                  <a:txBody>
                    <a:bodyPr/>
                    <a:lstStyle/>
                    <a:p>
                      <a:pPr algn="ctr"/>
                      <a:r>
                        <a:rPr lang="en-US" dirty="0" smtClean="0"/>
                        <a:t>9</a:t>
                      </a:r>
                      <a:endParaRPr lang="ru-RU" dirty="0"/>
                    </a:p>
                  </a:txBody>
                  <a:tcPr anchor="ctr"/>
                </a:tc>
                <a:tc>
                  <a:txBody>
                    <a:bodyPr/>
                    <a:lstStyle/>
                    <a:p>
                      <a:pPr algn="ctr"/>
                      <a:r>
                        <a:rPr lang="en-US" dirty="0" smtClean="0"/>
                        <a:t>75</a:t>
                      </a:r>
                      <a:endParaRPr lang="ru-RU" dirty="0"/>
                    </a:p>
                  </a:txBody>
                  <a:tcPr anchor="ctr"/>
                </a:tc>
              </a:tr>
              <a:tr h="399522">
                <a:tc>
                  <a:txBody>
                    <a:bodyPr/>
                    <a:lstStyle/>
                    <a:p>
                      <a:pPr algn="ctr"/>
                      <a:r>
                        <a:rPr lang="ru-RU" dirty="0" smtClean="0"/>
                        <a:t>7</a:t>
                      </a:r>
                      <a:endParaRPr lang="ru-RU" dirty="0"/>
                    </a:p>
                  </a:txBody>
                  <a:tcPr anchor="ctr"/>
                </a:tc>
                <a:tc>
                  <a:txBody>
                    <a:bodyPr/>
                    <a:lstStyle/>
                    <a:p>
                      <a:pPr algn="ctr"/>
                      <a:r>
                        <a:rPr lang="it-IT" sz="1600" b="0" i="0" kern="1200" dirty="0" smtClean="0">
                          <a:solidFill>
                            <a:schemeClr val="dk1"/>
                          </a:solidFill>
                          <a:effectLst/>
                          <a:latin typeface="+mn-lt"/>
                          <a:ea typeface="+mn-ea"/>
                          <a:cs typeface="+mn-cs"/>
                        </a:rPr>
                        <a:t>Acute Medicine &amp; Surgery volume 4(1), 2017</a:t>
                      </a:r>
                      <a:endParaRPr lang="ru-RU" sz="1600" dirty="0"/>
                    </a:p>
                  </a:txBody>
                  <a:tcPr anchor="ctr"/>
                </a:tc>
                <a:tc>
                  <a:txBody>
                    <a:bodyPr/>
                    <a:lstStyle/>
                    <a:p>
                      <a:pPr algn="ctr"/>
                      <a:r>
                        <a:rPr lang="en-US" dirty="0" smtClean="0"/>
                        <a:t>10</a:t>
                      </a:r>
                      <a:endParaRPr lang="ru-RU" dirty="0"/>
                    </a:p>
                  </a:txBody>
                  <a:tcPr anchor="ctr"/>
                </a:tc>
                <a:tc>
                  <a:txBody>
                    <a:bodyPr/>
                    <a:lstStyle/>
                    <a:p>
                      <a:pPr algn="ctr"/>
                      <a:r>
                        <a:rPr lang="en-US" dirty="0" smtClean="0"/>
                        <a:t>6</a:t>
                      </a:r>
                      <a:endParaRPr lang="ru-RU" dirty="0"/>
                    </a:p>
                  </a:txBody>
                  <a:tcPr anchor="ctr"/>
                </a:tc>
                <a:tc>
                  <a:txBody>
                    <a:bodyPr/>
                    <a:lstStyle/>
                    <a:p>
                      <a:pPr algn="ctr"/>
                      <a:r>
                        <a:rPr lang="en-US" dirty="0" smtClean="0"/>
                        <a:t>60</a:t>
                      </a:r>
                      <a:endParaRPr lang="ru-RU" dirty="0"/>
                    </a:p>
                  </a:txBody>
                  <a:tcPr anchor="ctr"/>
                </a:tc>
              </a:tr>
              <a:tr h="399522">
                <a:tc>
                  <a:txBody>
                    <a:bodyPr/>
                    <a:lstStyle/>
                    <a:p>
                      <a:pPr algn="ctr"/>
                      <a:r>
                        <a:rPr lang="ru-RU" dirty="0" smtClean="0"/>
                        <a:t>8</a:t>
                      </a:r>
                      <a:endParaRPr lang="ru-RU" dirty="0"/>
                    </a:p>
                  </a:txBody>
                  <a:tcPr anchor="ctr"/>
                </a:tc>
                <a:tc>
                  <a:txBody>
                    <a:bodyPr/>
                    <a:lstStyle/>
                    <a:p>
                      <a:pPr algn="ctr"/>
                      <a:r>
                        <a:rPr lang="en-US" sz="1600" b="0" i="0" kern="1200" dirty="0" smtClean="0">
                          <a:solidFill>
                            <a:schemeClr val="dk1"/>
                          </a:solidFill>
                          <a:effectLst/>
                          <a:latin typeface="+mn-lt"/>
                          <a:ea typeface="+mn-ea"/>
                          <a:cs typeface="+mn-cs"/>
                        </a:rPr>
                        <a:t>Clinics in Orthopedic Surgery volume 11(1), 2019</a:t>
                      </a:r>
                      <a:endParaRPr lang="ru-RU" sz="1600" dirty="0"/>
                    </a:p>
                  </a:txBody>
                  <a:tcPr anchor="ctr"/>
                </a:tc>
                <a:tc>
                  <a:txBody>
                    <a:bodyPr/>
                    <a:lstStyle/>
                    <a:p>
                      <a:pPr algn="ctr"/>
                      <a:r>
                        <a:rPr lang="en-US" dirty="0" smtClean="0"/>
                        <a:t>16</a:t>
                      </a:r>
                      <a:endParaRPr lang="ru-RU" dirty="0"/>
                    </a:p>
                  </a:txBody>
                  <a:tcPr anchor="ctr"/>
                </a:tc>
                <a:tc>
                  <a:txBody>
                    <a:bodyPr/>
                    <a:lstStyle/>
                    <a:p>
                      <a:pPr algn="ctr"/>
                      <a:r>
                        <a:rPr lang="en-US" dirty="0" smtClean="0"/>
                        <a:t>14</a:t>
                      </a:r>
                      <a:endParaRPr lang="ru-RU" dirty="0"/>
                    </a:p>
                  </a:txBody>
                  <a:tcPr anchor="ctr"/>
                </a:tc>
                <a:tc>
                  <a:txBody>
                    <a:bodyPr/>
                    <a:lstStyle/>
                    <a:p>
                      <a:pPr algn="ctr"/>
                      <a:r>
                        <a:rPr lang="en-US" dirty="0" smtClean="0"/>
                        <a:t>88</a:t>
                      </a:r>
                      <a:endParaRPr lang="ru-RU" dirty="0"/>
                    </a:p>
                  </a:txBody>
                  <a:tcPr anchor="ctr"/>
                </a:tc>
              </a:tr>
              <a:tr h="399522">
                <a:tc>
                  <a:txBody>
                    <a:bodyPr/>
                    <a:lstStyle/>
                    <a:p>
                      <a:pPr algn="ctr"/>
                      <a:r>
                        <a:rPr lang="ru-RU" dirty="0" smtClean="0"/>
                        <a:t>9</a:t>
                      </a:r>
                      <a:endParaRPr lang="ru-RU" dirty="0"/>
                    </a:p>
                  </a:txBody>
                  <a:tcPr anchor="ctr"/>
                </a:tc>
                <a:tc>
                  <a:txBody>
                    <a:bodyPr/>
                    <a:lstStyle/>
                    <a:p>
                      <a:pPr algn="ctr"/>
                      <a:r>
                        <a:rPr lang="en-US" sz="1600" dirty="0" smtClean="0"/>
                        <a:t>American Journal of Human Genetics volume 108(1), 2021</a:t>
                      </a:r>
                      <a:endParaRPr lang="ru-RU" sz="1600" dirty="0"/>
                    </a:p>
                  </a:txBody>
                  <a:tcPr anchor="ctr"/>
                </a:tc>
                <a:tc>
                  <a:txBody>
                    <a:bodyPr/>
                    <a:lstStyle/>
                    <a:p>
                      <a:pPr algn="ctr"/>
                      <a:r>
                        <a:rPr lang="en-US" dirty="0" smtClean="0"/>
                        <a:t>11</a:t>
                      </a:r>
                      <a:endParaRPr lang="ru-RU" dirty="0"/>
                    </a:p>
                  </a:txBody>
                  <a:tcPr anchor="ctr"/>
                </a:tc>
                <a:tc>
                  <a:txBody>
                    <a:bodyPr/>
                    <a:lstStyle/>
                    <a:p>
                      <a:pPr algn="ctr"/>
                      <a:r>
                        <a:rPr lang="en-US" dirty="0" smtClean="0"/>
                        <a:t>9</a:t>
                      </a:r>
                      <a:endParaRPr lang="ru-RU" dirty="0"/>
                    </a:p>
                  </a:txBody>
                  <a:tcPr anchor="ctr"/>
                </a:tc>
                <a:tc>
                  <a:txBody>
                    <a:bodyPr/>
                    <a:lstStyle/>
                    <a:p>
                      <a:pPr algn="ctr"/>
                      <a:r>
                        <a:rPr lang="en-US" dirty="0" smtClean="0"/>
                        <a:t>82</a:t>
                      </a:r>
                      <a:endParaRPr lang="ru-RU" dirty="0"/>
                    </a:p>
                  </a:txBody>
                  <a:tcPr anchor="ctr"/>
                </a:tc>
              </a:tr>
            </a:tbl>
          </a:graphicData>
        </a:graphic>
      </p:graphicFrame>
    </p:spTree>
    <p:extLst>
      <p:ext uri="{BB962C8B-B14F-4D97-AF65-F5344CB8AC3E}">
        <p14:creationId xmlns:p14="http://schemas.microsoft.com/office/powerpoint/2010/main" val="6468455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838200" y="779078"/>
            <a:ext cx="10526545" cy="2477101"/>
          </a:xfrm>
        </p:spPr>
        <p:txBody>
          <a:bodyPr/>
          <a:lstStyle/>
          <a:p>
            <a:r>
              <a:rPr lang="en-US" dirty="0" smtClean="0"/>
              <a:t>Thus, </a:t>
            </a:r>
            <a:r>
              <a:rPr lang="en-US" dirty="0" err="1" smtClean="0"/>
              <a:t>english</a:t>
            </a:r>
            <a:r>
              <a:rPr lang="en-US" dirty="0" smtClean="0"/>
              <a:t>-language </a:t>
            </a:r>
            <a:r>
              <a:rPr lang="en-US" dirty="0"/>
              <a:t>eponyms in medical terminology are widespread. </a:t>
            </a:r>
            <a:r>
              <a:rPr lang="en-US" dirty="0"/>
              <a:t>They are important because they remind of the contribution made to the development of medicine by a particular outstanding scientist or doctor.</a:t>
            </a:r>
            <a:endParaRPr lang="ru-RU" dirty="0"/>
          </a:p>
        </p:txBody>
      </p:sp>
      <p:pic>
        <p:nvPicPr>
          <p:cNvPr id="1026" name="Picture 2" descr="C:\Users\Лена\Desktop\b1b5eee95c76ae4fbc8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938" y="2507288"/>
            <a:ext cx="8043766" cy="3848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7622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162479" y="847676"/>
            <a:ext cx="10526545" cy="2765136"/>
          </a:xfrm>
        </p:spPr>
        <p:txBody>
          <a:bodyPr>
            <a:normAutofit lnSpcReduction="10000"/>
          </a:bodyPr>
          <a:lstStyle/>
          <a:p>
            <a:r>
              <a:rPr lang="en-US" dirty="0"/>
              <a:t>The analysis of 27 illustrated articles (Volume of 19 printed sheets) , with a volume of 131,769 words, using the method of mathematical calculation, allows us to determine as a percentage: the number of eponyms in medical texts, which is 0.67% of the total number of words. 102 articles are presented in 9 journals, 80 of them with the use of medical eponyms, which is 78.4% of the total number of articles. </a:t>
            </a:r>
            <a:endParaRPr lang="ru-RU" dirty="0" smtClean="0"/>
          </a:p>
        </p:txBody>
      </p:sp>
      <p:sp>
        <p:nvSpPr>
          <p:cNvPr id="4" name="Прямоугольник 3"/>
          <p:cNvSpPr/>
          <p:nvPr/>
        </p:nvSpPr>
        <p:spPr>
          <a:xfrm>
            <a:off x="6499248" y="3041853"/>
            <a:ext cx="5299845" cy="2677656"/>
          </a:xfrm>
          <a:prstGeom prst="rect">
            <a:avLst/>
          </a:prstGeom>
        </p:spPr>
        <p:txBody>
          <a:bodyPr wrap="square">
            <a:spAutoFit/>
          </a:bodyPr>
          <a:lstStyle/>
          <a:p>
            <a:endParaRPr lang="ru-RU" sz="2800" dirty="0">
              <a:latin typeface="Roboto" charset="0"/>
              <a:ea typeface="Roboto" charset="0"/>
            </a:endParaRPr>
          </a:p>
          <a:p>
            <a:r>
              <a:rPr lang="en-US" sz="2800" dirty="0">
                <a:latin typeface="Roboto" charset="0"/>
                <a:ea typeface="Roboto" charset="0"/>
              </a:rPr>
              <a:t>Thanks to this analysis, the relevance of the use of </a:t>
            </a:r>
            <a:r>
              <a:rPr lang="en-US" sz="2800" dirty="0" err="1">
                <a:latin typeface="Roboto" charset="0"/>
                <a:ea typeface="Roboto" charset="0"/>
              </a:rPr>
              <a:t>eponymic</a:t>
            </a:r>
            <a:r>
              <a:rPr lang="en-US" sz="2800" dirty="0">
                <a:latin typeface="Roboto" charset="0"/>
                <a:ea typeface="Roboto" charset="0"/>
              </a:rPr>
              <a:t> terms in the modern written scientific text is revealed by the example of articles</a:t>
            </a:r>
            <a:r>
              <a:rPr lang="ru-RU" sz="2800" dirty="0">
                <a:latin typeface="Roboto" charset="0"/>
                <a:ea typeface="Roboto" charset="0"/>
              </a:rPr>
              <a:t>.</a:t>
            </a:r>
            <a:endParaRPr lang="ru-RU" sz="2800" dirty="0">
              <a:latin typeface="Roboto" charset="0"/>
              <a:ea typeface="Roboto" charset="0"/>
            </a:endParaRPr>
          </a:p>
        </p:txBody>
      </p:sp>
      <p:pic>
        <p:nvPicPr>
          <p:cNvPr id="2050" name="Picture 2" descr="C:\Users\Лена\Desktop\142945763-hand-writing-inscription-conclusion-with-marker-conce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191" y="3588342"/>
            <a:ext cx="4032490" cy="2688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1044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636</TotalTime>
  <Words>655</Words>
  <Application>Microsoft Office PowerPoint</Application>
  <PresentationFormat>Произвольный</PresentationFormat>
  <Paragraphs>140</Paragraphs>
  <Slides>10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10</vt:i4>
      </vt:variant>
    </vt:vector>
  </HeadingPairs>
  <TitlesOfParts>
    <vt:vector size="18" baseType="lpstr">
      <vt:lpstr>Arial</vt:lpstr>
      <vt:lpstr>Aldhabi</vt:lpstr>
      <vt:lpstr>Roboto</vt:lpstr>
      <vt:lpstr>Calibri</vt:lpstr>
      <vt:lpstr>Circe</vt:lpstr>
      <vt:lpstr>Calibri Light</vt:lpstr>
      <vt:lpstr>Wingdings</vt:lpstr>
      <vt:lpstr>Тема Office</vt:lpstr>
      <vt:lpstr>EPONYMS IN MEDICAL SCIENTIFIC TEXTS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Thank you for the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Gregory</dc:creator>
  <cp:lastModifiedBy>Лена</cp:lastModifiedBy>
  <cp:revision>66</cp:revision>
  <dcterms:created xsi:type="dcterms:W3CDTF">2015-10-03T08:13:02Z</dcterms:created>
  <dcterms:modified xsi:type="dcterms:W3CDTF">2021-11-24T12:12:11Z</dcterms:modified>
</cp:coreProperties>
</file>